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18"/>
  </p:notesMasterIdLst>
  <p:sldIdLst>
    <p:sldId id="256" r:id="rId5"/>
    <p:sldId id="270" r:id="rId6"/>
    <p:sldId id="271" r:id="rId7"/>
    <p:sldId id="272" r:id="rId8"/>
    <p:sldId id="273" r:id="rId9"/>
    <p:sldId id="313" r:id="rId10"/>
    <p:sldId id="360" r:id="rId11"/>
    <p:sldId id="359" r:id="rId12"/>
    <p:sldId id="364" r:id="rId13"/>
    <p:sldId id="361" r:id="rId14"/>
    <p:sldId id="365" r:id="rId15"/>
    <p:sldId id="362" r:id="rId16"/>
    <p:sldId id="363" r:id="rId17"/>
    <p:sldId id="411" r:id="rId19"/>
    <p:sldId id="370" r:id="rId20"/>
    <p:sldId id="371" r:id="rId21"/>
    <p:sldId id="384" r:id="rId22"/>
    <p:sldId id="372" r:id="rId23"/>
    <p:sldId id="385" r:id="rId24"/>
    <p:sldId id="386" r:id="rId25"/>
    <p:sldId id="373" r:id="rId26"/>
    <p:sldId id="374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284" r:id="rId37"/>
    <p:sldId id="318" r:id="rId38"/>
    <p:sldId id="368" r:id="rId39"/>
    <p:sldId id="367" r:id="rId40"/>
    <p:sldId id="358" r:id="rId41"/>
    <p:sldId id="366" r:id="rId42"/>
    <p:sldId id="375" r:id="rId43"/>
    <p:sldId id="376" r:id="rId44"/>
    <p:sldId id="442" r:id="rId45"/>
    <p:sldId id="440" r:id="rId46"/>
    <p:sldId id="439" r:id="rId47"/>
    <p:sldId id="441" r:id="rId48"/>
    <p:sldId id="408" r:id="rId49"/>
    <p:sldId id="269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313"/>
            <p14:sldId id="360"/>
            <p14:sldId id="359"/>
            <p14:sldId id="364"/>
            <p14:sldId id="361"/>
            <p14:sldId id="365"/>
            <p14:sldId id="362"/>
            <p14:sldId id="363"/>
            <p14:sldId id="411"/>
            <p14:sldId id="370"/>
            <p14:sldId id="371"/>
            <p14:sldId id="384"/>
            <p14:sldId id="372"/>
            <p14:sldId id="385"/>
            <p14:sldId id="386"/>
            <p14:sldId id="373"/>
            <p14:sldId id="374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284"/>
            <p14:sldId id="318"/>
            <p14:sldId id="368"/>
            <p14:sldId id="367"/>
            <p14:sldId id="358"/>
            <p14:sldId id="366"/>
            <p14:sldId id="375"/>
            <p14:sldId id="376"/>
            <p14:sldId id="442"/>
            <p14:sldId id="440"/>
            <p14:sldId id="439"/>
            <p14:sldId id="441"/>
            <p14:sldId id="40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58" d="100"/>
          <a:sy n="58" d="100"/>
        </p:scale>
        <p:origin x="-87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9.e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1.emf"/><Relationship Id="rId1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1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e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e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1336" y="778416"/>
            <a:ext cx="8134672" cy="1728191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85850" y="3049905"/>
            <a:ext cx="7305040" cy="340233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28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@st.zju.edu.cn</a:t>
            </a:r>
            <a:endParaRPr lang="en-US" altLang="zh-CN" sz="2800" b="1" dirty="0">
              <a:solidFill>
                <a:srgbClr val="C00000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2021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年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12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月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日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731" y="2290758"/>
            <a:ext cx="8280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13.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移位寄存器设计与应用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带并行输入的右移移位寄存器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098946" y="1973411"/>
          <a:ext cx="6929438" cy="447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Visio" r:id="rId1" imgW="3416300" imgH="2209800" progId="Visio.Drawing.11">
                  <p:embed/>
                </p:oleObj>
              </mc:Choice>
              <mc:Fallback>
                <p:oleObj name="Visio" r:id="rId1" imgW="3416300" imgH="2209800" progId="Visio.Drawing.11">
                  <p:embed/>
                  <p:pic>
                    <p:nvPicPr>
                      <p:cNvPr id="0" name="并行输入逻辑电路图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946" y="1973411"/>
                        <a:ext cx="6929438" cy="447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5536" y="1423317"/>
            <a:ext cx="8507288" cy="4525963"/>
          </a:xfrm>
        </p:spPr>
        <p:txBody>
          <a:bodyPr/>
          <a:lstStyle/>
          <a:p>
            <a:r>
              <a:rPr lang="zh-CN" altLang="en-US" dirty="0" smtClean="0"/>
              <a:t>数据输入方式</a:t>
            </a:r>
            <a:r>
              <a:rPr lang="zh-CN" altLang="en-US" dirty="0"/>
              <a:t>：串行输入、并行输入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带并行输入的</a:t>
            </a:r>
            <a:r>
              <a:rPr lang="en-US" altLang="zh-CN" dirty="0"/>
              <a:t>8</a:t>
            </a:r>
            <a:r>
              <a:rPr lang="zh-CN" altLang="en-US" dirty="0" smtClean="0"/>
              <a:t>位右移移位寄存器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340768"/>
            <a:ext cx="81369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zh-CN" sz="24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charset="-122"/>
              </a:rPr>
              <a:t>module</a:t>
            </a:r>
            <a:r>
              <a:rPr lang="en-US" altLang="zh-CN" sz="2400" dirty="0">
                <a:latin typeface="Consolas" panose="020B0609020204030204" pitchFamily="49" charset="0"/>
                <a:ea typeface="新宋体" panose="02010609030101010101" charset="-122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Consolas" panose="020B0609020204030204" pitchFamily="49" charset="0"/>
                <a:ea typeface="新宋体" panose="02010609030101010101" charset="-122"/>
              </a:rPr>
              <a:t>shift_reg</a:t>
            </a:r>
            <a:r>
              <a:rPr lang="en-US" altLang="zh-CN" sz="2400" dirty="0" smtClean="0">
                <a:latin typeface="Consolas" panose="020B0609020204030204" pitchFamily="49" charset="0"/>
                <a:ea typeface="新宋体" panose="02010609030101010101" charset="-122"/>
              </a:rPr>
              <a:t>(</a:t>
            </a:r>
            <a:endParaRPr lang="en-US" altLang="zh-CN" sz="2400" dirty="0" smtClean="0">
              <a:latin typeface="Consolas" panose="020B0609020204030204" pitchFamily="49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altLang="zh-CN" sz="24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charset="-122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charset="-122"/>
              </a:rPr>
              <a:t>   input</a:t>
            </a:r>
            <a:r>
              <a:rPr lang="en-US" altLang="zh-CN" sz="2400" dirty="0" smtClean="0">
                <a:latin typeface="Consolas" panose="020B0609020204030204" pitchFamily="49" charset="0"/>
                <a:ea typeface="新宋体" panose="02010609030101010101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charset="-122"/>
              </a:rPr>
              <a:t>wire</a:t>
            </a:r>
            <a:r>
              <a:rPr lang="en-US" altLang="zh-CN" sz="2400" dirty="0">
                <a:latin typeface="Consolas" panose="020B0609020204030204" pitchFamily="49" charset="0"/>
                <a:ea typeface="新宋体" panose="02010609030101010101" charset="-122"/>
              </a:rPr>
              <a:t> </a:t>
            </a:r>
            <a:r>
              <a:rPr lang="en-US" altLang="zh-CN" sz="2400" dirty="0" err="1">
                <a:latin typeface="Consolas" panose="020B0609020204030204" pitchFamily="49" charset="0"/>
                <a:ea typeface="新宋体" panose="02010609030101010101" charset="-122"/>
              </a:rPr>
              <a:t>clk</a:t>
            </a:r>
            <a:r>
              <a:rPr lang="en-US" altLang="zh-CN" sz="2400" dirty="0">
                <a:latin typeface="Consolas" panose="020B0609020204030204" pitchFamily="49" charset="0"/>
                <a:ea typeface="新宋体" panose="02010609030101010101" charset="-122"/>
              </a:rPr>
              <a:t>, </a:t>
            </a:r>
            <a:r>
              <a:rPr lang="en-US" altLang="zh-CN" sz="2400" dirty="0" smtClean="0">
                <a:latin typeface="Consolas" panose="020B0609020204030204" pitchFamily="49" charset="0"/>
                <a:ea typeface="新宋体" panose="02010609030101010101" charset="-122"/>
              </a:rPr>
              <a:t>S_L, </a:t>
            </a:r>
            <a:r>
              <a:rPr lang="en-US" altLang="zh-CN" sz="2400" dirty="0" err="1" smtClean="0">
                <a:latin typeface="Consolas" panose="020B0609020204030204" pitchFamily="49" charset="0"/>
                <a:ea typeface="新宋体" panose="02010609030101010101" charset="-122"/>
              </a:rPr>
              <a:t>s_in</a:t>
            </a:r>
            <a:r>
              <a:rPr lang="en-US" altLang="zh-CN" sz="2400" dirty="0" smtClean="0">
                <a:latin typeface="Consolas" panose="020B0609020204030204" pitchFamily="49" charset="0"/>
                <a:ea typeface="新宋体" panose="02010609030101010101" charset="-122"/>
              </a:rPr>
              <a:t>,</a:t>
            </a:r>
            <a:endParaRPr lang="en-US" altLang="zh-CN" sz="2400" dirty="0">
              <a:latin typeface="Consolas" panose="020B0609020204030204" pitchFamily="49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altLang="zh-CN" sz="2400" dirty="0" smtClean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charset="-122"/>
              </a:rPr>
              <a:t>    input</a:t>
            </a:r>
            <a:r>
              <a:rPr lang="en-US" altLang="zh-CN" sz="2400" dirty="0" smtClean="0">
                <a:latin typeface="Consolas" panose="020B0609020204030204" pitchFamily="49" charset="0"/>
                <a:ea typeface="新宋体" panose="02010609030101010101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charset="-122"/>
              </a:rPr>
              <a:t>wire</a:t>
            </a:r>
            <a:r>
              <a:rPr lang="en-US" altLang="zh-CN" sz="2400" dirty="0">
                <a:latin typeface="Consolas" panose="020B0609020204030204" pitchFamily="49" charset="0"/>
                <a:ea typeface="新宋体" panose="02010609030101010101" charset="-122"/>
              </a:rPr>
              <a:t> [7:0] </a:t>
            </a:r>
            <a:r>
              <a:rPr lang="en-US" altLang="zh-CN" sz="2400" dirty="0" err="1" smtClean="0">
                <a:latin typeface="Consolas" panose="020B0609020204030204" pitchFamily="49" charset="0"/>
                <a:ea typeface="新宋体" panose="02010609030101010101" charset="-122"/>
              </a:rPr>
              <a:t>p_in</a:t>
            </a:r>
            <a:r>
              <a:rPr lang="en-US" altLang="zh-CN" sz="2400" dirty="0" smtClean="0">
                <a:latin typeface="Consolas" panose="020B0609020204030204" pitchFamily="49" charset="0"/>
                <a:ea typeface="新宋体" panose="02010609030101010101" charset="-122"/>
              </a:rPr>
              <a:t>,</a:t>
            </a:r>
            <a:endParaRPr lang="en-US" altLang="zh-CN" sz="2400" dirty="0">
              <a:latin typeface="Consolas" panose="020B0609020204030204" pitchFamily="49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altLang="zh-CN" sz="2400" dirty="0" smtClean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charset="-122"/>
              </a:rPr>
              <a:t>    output</a:t>
            </a:r>
            <a:r>
              <a:rPr lang="en-US" altLang="zh-CN" sz="2400" dirty="0" smtClean="0">
                <a:latin typeface="Consolas" panose="020B0609020204030204" pitchFamily="49" charset="0"/>
                <a:ea typeface="新宋体" panose="02010609030101010101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charset="-122"/>
              </a:rPr>
              <a:t>wire</a:t>
            </a:r>
            <a:r>
              <a:rPr lang="en-US" altLang="zh-CN" sz="2400" dirty="0">
                <a:latin typeface="Consolas" panose="020B0609020204030204" pitchFamily="49" charset="0"/>
                <a:ea typeface="新宋体" panose="02010609030101010101" charset="-122"/>
              </a:rPr>
              <a:t> [7:0] Q);</a:t>
            </a:r>
            <a:endParaRPr lang="en-US" altLang="zh-CN" sz="2400" dirty="0">
              <a:latin typeface="Consolas" panose="020B0609020204030204" pitchFamily="49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20000"/>
              </a:spcBef>
            </a:pPr>
            <a:endParaRPr lang="en-US" altLang="zh-CN" sz="2400" dirty="0" smtClean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新宋体" panose="02010609030101010101" charset="-122"/>
              </a:rPr>
              <a:t>    FD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新宋体" panose="02010609030101010101" charset="-122"/>
              </a:rPr>
              <a:t>……</a:t>
            </a:r>
            <a:endParaRPr lang="en-US" altLang="zh-CN" sz="2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新宋体" panose="02010609030101010101" charset="-122"/>
              </a:rPr>
              <a:t>    OR2……</a:t>
            </a:r>
            <a:endParaRPr lang="en-US" altLang="zh-CN" sz="2400" dirty="0" smtClean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新宋体" panose="02010609030101010101" charset="-122"/>
              </a:rPr>
              <a:t>    AND2……</a:t>
            </a:r>
            <a:endParaRPr lang="en-US" altLang="zh-CN" sz="2400" dirty="0" smtClean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新宋体" panose="02010609030101010101" charset="-122"/>
              </a:rPr>
              <a:t>    AND2……</a:t>
            </a:r>
            <a:endParaRPr lang="en-US" altLang="zh-CN" sz="2400" dirty="0" smtClean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新宋体" panose="02010609030101010101" charset="-122"/>
              </a:rPr>
              <a:t>    INV……</a:t>
            </a:r>
            <a:endParaRPr lang="en-US" altLang="zh-CN" sz="2400" dirty="0" smtClean="0">
              <a:latin typeface="Consolas" panose="020B0609020204030204" pitchFamily="49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altLang="zh-CN" sz="24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charset="-122"/>
              </a:rPr>
              <a:t>endmodule</a:t>
            </a:r>
            <a:endParaRPr lang="zh-CN" altLang="en-US" sz="2400" dirty="0">
              <a:solidFill>
                <a:srgbClr val="0000FF"/>
              </a:solidFill>
              <a:latin typeface="Consolas" panose="020B0609020204030204" pitchFamily="49" charset="0"/>
              <a:ea typeface="新宋体" panose="02010609030101010101" charset="-122"/>
            </a:endParaRPr>
          </a:p>
          <a:p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3475355" y="4142105"/>
            <a:ext cx="49231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数据流或行为描述来实现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数据流描述</a:t>
            </a:r>
            <a:r>
              <a:rPr lang="zh-CN" altLang="en-US">
                <a:sym typeface="+mn-ea"/>
              </a:rPr>
              <a:t>：采用assign连续赋值语句。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行为描述</a:t>
            </a:r>
            <a:r>
              <a:rPr lang="zh-CN" altLang="en-US">
                <a:sym typeface="+mn-ea"/>
              </a:rPr>
              <a:t>：使用always语句或initial语句块中的过程赋值语句。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结构化描述</a:t>
            </a:r>
            <a:r>
              <a:rPr lang="zh-CN" altLang="en-US">
                <a:sym typeface="+mn-ea"/>
              </a:rPr>
              <a:t>：实例化已有的功能模块或原语。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并行－串行</a:t>
            </a:r>
            <a:r>
              <a:rPr lang="zh-CN" altLang="en-US" dirty="0" smtClean="0"/>
              <a:t>转换器（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4" name="转换器连接图"/>
          <p:cNvGraphicFramePr>
            <a:graphicFrameLocks noChangeAspect="1"/>
          </p:cNvGraphicFramePr>
          <p:nvPr/>
        </p:nvGraphicFramePr>
        <p:xfrm>
          <a:off x="1871692" y="1378793"/>
          <a:ext cx="691515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Visio" r:id="rId1" imgW="2806700" imgH="2171700" progId="Visio.Drawing.11">
                  <p:embed/>
                </p:oleObj>
              </mc:Choice>
              <mc:Fallback>
                <p:oleObj name="Visio" r:id="rId1" imgW="2806700" imgH="2171700" progId="Visio.Drawing.11">
                  <p:embed/>
                  <p:pic>
                    <p:nvPicPr>
                      <p:cNvPr id="0" name="图片 3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92" y="1378793"/>
                        <a:ext cx="6915150" cy="536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9512" y="1275600"/>
            <a:ext cx="8229600" cy="857256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没有启动命令时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6" name="圆角矩形标注 5"/>
          <p:cNvSpPr/>
          <p:nvPr/>
        </p:nvSpPr>
        <p:spPr>
          <a:xfrm>
            <a:off x="1217596" y="5461856"/>
            <a:ext cx="612800" cy="469931"/>
          </a:xfrm>
          <a:prstGeom prst="wedgeRoundRectCallout">
            <a:avLst>
              <a:gd name="adj1" fmla="val 95702"/>
              <a:gd name="adj2" fmla="val 4652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CN" alt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030442" y="5471368"/>
            <a:ext cx="288925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2377387" y="4662106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爆炸形"/>
          <p:cNvSpPr/>
          <p:nvPr/>
        </p:nvSpPr>
        <p:spPr>
          <a:xfrm>
            <a:off x="4706968" y="3883848"/>
            <a:ext cx="2936866" cy="1143008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经过若干时钟周期</a:t>
            </a:r>
            <a:endParaRPr lang="en-US" altLang="zh-CN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电路达到稳定状态</a:t>
            </a:r>
            <a:endParaRPr lang="zh-CN" altLang="en-US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3480308" y="3655746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273853" y="3655746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3852946" y="2582884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5186392" y="3383750"/>
            <a:ext cx="2400300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1   1   1   1   1   1  1  1</a:t>
            </a:r>
            <a:endParaRPr lang="zh-CN" alt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3852892" y="4048968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或非表格 8"/>
          <p:cNvGraphicFramePr>
            <a:graphicFrameLocks noGrp="1"/>
          </p:cNvGraphicFramePr>
          <p:nvPr/>
        </p:nvGraphicFramePr>
        <p:xfrm>
          <a:off x="5350510" y="4468495"/>
          <a:ext cx="3154045" cy="185293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16305"/>
                <a:gridCol w="925195"/>
                <a:gridCol w="1312545"/>
              </a:tblGrid>
              <a:tr h="377825">
                <a:tc>
                  <a:txBody>
                    <a:bodyPr/>
                    <a:p>
                      <a:pPr algn="ctr"/>
                      <a:r>
                        <a:rPr lang="en-US" altLang="zh-CN" i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R S</a:t>
                      </a:r>
                      <a:endParaRPr lang="zh-CN" altLang="en-US" i="1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i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Q Q</a:t>
                      </a:r>
                      <a:endParaRPr lang="zh-CN" altLang="en-US" i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说明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0 0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b="1" i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Q Q</a:t>
                      </a:r>
                      <a:endParaRPr lang="zh-CN" altLang="en-US" b="1" i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保持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0 1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1 0 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置</a:t>
                      </a:r>
                      <a:r>
                        <a:rPr lang="en-US" altLang="zh-CN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="1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1 0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0 1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置</a:t>
                      </a:r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1 1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0 0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未定义</a:t>
                      </a:r>
                      <a:endParaRPr lang="zh-CN" altLang="en-US" b="1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79705" y="1903095"/>
          <a:ext cx="2558415" cy="130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Visio" r:id="rId3" imgW="1116330" imgH="731520" progId="Visio.Drawing.11">
                  <p:embed/>
                </p:oleObj>
              </mc:Choice>
              <mc:Fallback>
                <p:oleObj name="Visio" r:id="rId3" imgW="1116330" imgH="731520" progId="Visio.Drawing.11">
                  <p:embed/>
                  <p:pic>
                    <p:nvPicPr>
                      <p:cNvPr id="0" name="或非电路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" y="1903095"/>
                        <a:ext cx="2558415" cy="1305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-240665" y="3269615"/>
            <a:ext cx="23856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>
              <a:defRPr/>
            </a:pPr>
            <a:r>
              <a:rPr lang="zh-CN" altLang="en-US" dirty="0" smtClean="0">
                <a:sym typeface="+mn-ea"/>
              </a:rPr>
              <a:t>没有</a:t>
            </a:r>
            <a:r>
              <a:rPr lang="zh-CN" altLang="en-US" dirty="0">
                <a:sym typeface="+mn-ea"/>
              </a:rPr>
              <a:t>启动命令</a:t>
            </a:r>
            <a:r>
              <a:rPr lang="zh-CN" altLang="en-US" dirty="0" smtClean="0">
                <a:sym typeface="+mn-ea"/>
              </a:rPr>
              <a:t>时：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zh-CN" dirty="0" smtClean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Start=0</a:t>
            </a:r>
            <a:br>
              <a:rPr lang="en-US" altLang="zh-CN" dirty="0" smtClean="0">
                <a:sym typeface="+mn-ea"/>
              </a:rPr>
            </a:br>
            <a:r>
              <a:rPr lang="en-US" altLang="zh-CN" dirty="0" smtClean="0">
                <a:sym typeface="+mn-ea"/>
              </a:rPr>
              <a:t>  S/L=0</a:t>
            </a:r>
            <a:endParaRPr lang="en-US" altLang="zh-CN" dirty="0" smtClean="0"/>
          </a:p>
          <a:p>
            <a:pPr marL="457200" lvl="1" indent="0"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串行移位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并行－串行转换器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785818"/>
          </a:xfrm>
        </p:spPr>
        <p:txBody>
          <a:bodyPr/>
          <a:lstStyle/>
          <a:p>
            <a:pPr>
              <a:buNone/>
            </a:pPr>
            <a:r>
              <a:rPr lang="zh-CN" altLang="en-US" smtClean="0"/>
              <a:t>有启动命令时</a:t>
            </a:r>
            <a:endParaRPr lang="zh-CN" altLang="en-US"/>
          </a:p>
        </p:txBody>
      </p:sp>
      <p:graphicFrame>
        <p:nvGraphicFramePr>
          <p:cNvPr id="5" name="转换器连接图"/>
          <p:cNvGraphicFramePr>
            <a:graphicFrameLocks noChangeAspect="1"/>
          </p:cNvGraphicFramePr>
          <p:nvPr/>
        </p:nvGraphicFramePr>
        <p:xfrm>
          <a:off x="1871692" y="1411636"/>
          <a:ext cx="691515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Visio" r:id="rId1" imgW="2806700" imgH="2171700" progId="Visio.Drawing.11">
                  <p:embed/>
                </p:oleObj>
              </mc:Choice>
              <mc:Fallback>
                <p:oleObj name="Visio" r:id="rId1" imgW="2806700" imgH="2171700" progId="Visio.Drawing.11">
                  <p:embed/>
                  <p:pic>
                    <p:nvPicPr>
                      <p:cNvPr id="0" name="图片 4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92" y="1411636"/>
                        <a:ext cx="6915150" cy="536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标注 5"/>
          <p:cNvSpPr/>
          <p:nvPr/>
        </p:nvSpPr>
        <p:spPr>
          <a:xfrm>
            <a:off x="1270316" y="5512390"/>
            <a:ext cx="658478" cy="547441"/>
          </a:xfrm>
          <a:prstGeom prst="wedgeRoundRectCallout">
            <a:avLst>
              <a:gd name="adj1" fmla="val 79125"/>
              <a:gd name="adj2" fmla="val 352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030442" y="5504211"/>
            <a:ext cx="288925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2319367" y="4694949"/>
            <a:ext cx="288925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109713" y="4694949"/>
            <a:ext cx="288925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215833" y="3688589"/>
            <a:ext cx="288925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422288" y="3688589"/>
            <a:ext cx="288925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3794926" y="2615727"/>
            <a:ext cx="288925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4919692" y="1814861"/>
            <a:ext cx="2355850" cy="577850"/>
          </a:xfrm>
          <a:prstGeom prst="downArrow">
            <a:avLst>
              <a:gd name="adj1" fmla="val 67004"/>
              <a:gd name="adj2" fmla="val 50000"/>
            </a:avLst>
          </a:prstGeom>
          <a:solidFill>
            <a:schemeClr val="accent1">
              <a:alpha val="5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标注 13"/>
          <p:cNvSpPr/>
          <p:nvPr/>
        </p:nvSpPr>
        <p:spPr>
          <a:xfrm>
            <a:off x="4608542" y="1725961"/>
            <a:ext cx="288925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u="sng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186392" y="3416593"/>
            <a:ext cx="2400300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u="sng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x   </a:t>
            </a:r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20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3857808" y="4081811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3167733" y="4694949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2377387" y="4694949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2273853" y="3688589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3480308" y="3688589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3852946" y="2615727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3463012" y="5495646"/>
            <a:ext cx="172884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5186392" y="3416593"/>
            <a:ext cx="2400300" cy="309618"/>
          </a:xfrm>
          <a:prstGeom prst="wedgeRoundRectCallout">
            <a:avLst>
              <a:gd name="adj1" fmla="val -35205"/>
              <a:gd name="adj2" fmla="val -49784"/>
              <a:gd name="adj3" fmla="val 16667"/>
            </a:avLst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</a:t>
            </a:r>
            <a:r>
              <a:rPr lang="en-US" altLang="zh-CN" sz="2000" b="1" u="sng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x   </a:t>
            </a:r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31140" y="1913890"/>
          <a:ext cx="2558415" cy="130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Visio" r:id="rId3" imgW="1116330" imgH="731520" progId="Visio.Drawing.11">
                  <p:embed/>
                </p:oleObj>
              </mc:Choice>
              <mc:Fallback>
                <p:oleObj name="Visio" r:id="rId3" imgW="1116330" imgH="731520" progId="Visio.Drawing.11">
                  <p:embed/>
                  <p:pic>
                    <p:nvPicPr>
                      <p:cNvPr id="0" name="或非电路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" y="1913890"/>
                        <a:ext cx="2558415" cy="1305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或非表格 8"/>
          <p:cNvGraphicFramePr>
            <a:graphicFrameLocks noGrp="1"/>
          </p:cNvGraphicFramePr>
          <p:nvPr/>
        </p:nvGraphicFramePr>
        <p:xfrm>
          <a:off x="5262880" y="4391660"/>
          <a:ext cx="3154045" cy="185293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16305"/>
                <a:gridCol w="925195"/>
                <a:gridCol w="1312545"/>
              </a:tblGrid>
              <a:tr h="377825">
                <a:tc>
                  <a:txBody>
                    <a:bodyPr/>
                    <a:p>
                      <a:pPr algn="ctr"/>
                      <a:r>
                        <a:rPr lang="en-US" altLang="zh-CN" i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R S</a:t>
                      </a:r>
                      <a:endParaRPr lang="zh-CN" altLang="en-US" i="1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i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Q Q</a:t>
                      </a:r>
                      <a:endParaRPr lang="zh-CN" altLang="en-US" i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说明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0 0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b="1" i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Q Q</a:t>
                      </a:r>
                      <a:endParaRPr lang="zh-CN" altLang="en-US" b="1" i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保持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0 1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1 0 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置</a:t>
                      </a:r>
                      <a:r>
                        <a:rPr lang="en-US" altLang="zh-CN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="1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1 0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0 1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置</a:t>
                      </a:r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1 1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0 0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未定义</a:t>
                      </a:r>
                      <a:endParaRPr lang="zh-CN" altLang="en-US" b="1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36195" y="3219450"/>
            <a:ext cx="24688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ym typeface="+mn-ea"/>
              </a:rPr>
              <a:t>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Start= 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=10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q=1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S/L=1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并入，与门输出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altLang="zh-CN" dirty="0" err="1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=01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q=0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S/L=0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移位</a:t>
            </a:r>
            <a:endParaRPr lang="zh-CN" altLang="en-US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.05191 0.24259 " pathEditMode="relative" ptsTypes="AA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 animBg="1"/>
      <p:bldP spid="14" grpId="0"/>
      <p:bldP spid="14" grpId="1"/>
      <p:bldP spid="14" grpId="2"/>
      <p:bldP spid="14" grpId="3"/>
      <p:bldP spid="15" grpId="0"/>
      <p:bldP spid="15" grpId="1"/>
      <p:bldP spid="17" grpId="0"/>
      <p:bldP spid="18" grpId="0"/>
      <p:bldP spid="19" grpId="0"/>
      <p:bldP spid="20" grpId="0"/>
      <p:bldP spid="21" grpId="0"/>
      <p:bldP spid="22" grpId="0"/>
      <p:bldP spid="22" grpId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582172" cy="95567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总结：并行－串行转换器工作过程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196975"/>
            <a:ext cx="8497887" cy="5111750"/>
          </a:xfrm>
        </p:spPr>
        <p:txBody>
          <a:bodyPr/>
          <a:lstStyle/>
          <a:p>
            <a:pPr marL="609600" indent="-609600" eaLnBrk="1" hangingPunct="1">
              <a:spcBef>
                <a:spcPct val="0"/>
              </a:spcBef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并行－串行转换器设计原理 </a:t>
            </a:r>
            <a:endParaRPr lang="zh-CN" altLang="en-US" sz="24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 eaLnBrk="1" hangingPunct="1">
              <a:spcBef>
                <a:spcPct val="0"/>
              </a:spcBef>
              <a:buSzTx/>
              <a:defRPr/>
            </a:pP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当没有启动命令（低电平）时，电路上电后经过若干个时钟脉冲后将会稳定在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RS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触发器输出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，移位寄存器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000" baseline="-30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-Q</a:t>
            </a:r>
            <a:r>
              <a:rPr lang="en-US" altLang="zh-CN" sz="2000" baseline="-30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11111111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的状态。</a:t>
            </a:r>
            <a:endParaRPr lang="zh-CN" altLang="en-US" sz="2000" smtClean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90600" lvl="1" indent="-533400" eaLnBrk="1" hangingPunct="1">
              <a:spcBef>
                <a:spcPct val="0"/>
              </a:spcBef>
              <a:buSzTx/>
              <a:defRPr/>
            </a:pP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当启动命令（高电平）加至启动输入端时，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RS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触发器的输出端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被置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位并行数据及标志码“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0”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在第一个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clk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的作用下同时置入移位寄存器。</a:t>
            </a:r>
            <a:b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此时，由于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baseline="-30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导致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000" baseline="-30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，使得七输入与门的输出变成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zh-CN" altLang="en-US" sz="2000" smtClean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371600" lvl="2" indent="-457200" eaLnBrk="1" hangingPunct="1">
              <a:spcBef>
                <a:spcPct val="0"/>
              </a:spcBef>
              <a:defRPr/>
            </a:pP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一方面封锁启动命令的输入，</a:t>
            </a:r>
            <a:endParaRPr lang="zh-CN" altLang="en-US" sz="2000" smtClean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371600" lvl="2" indent="-457200" eaLnBrk="1" hangingPunct="1">
              <a:spcBef>
                <a:spcPct val="0"/>
              </a:spcBef>
              <a:defRPr/>
            </a:pP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另一方面通过非门在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RS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的触发器的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端输入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，使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RS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触发器的输出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q=0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，移位寄存器进入移位状态。</a:t>
            </a:r>
            <a:endParaRPr lang="zh-CN" altLang="en-US" sz="2000" smtClean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371600" lvl="2" indent="-457200" eaLnBrk="1" hangingPunct="1">
              <a:spcBef>
                <a:spcPct val="0"/>
              </a:spcBef>
              <a:defRPr/>
            </a:pP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再在时钟脉冲作用下，一方面使并行数据串行移出，另一方面又不断将“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1”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移入寄存器。</a:t>
            </a:r>
            <a:endParaRPr lang="zh-CN" altLang="en-US" sz="2000" smtClean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371600" lvl="2" indent="-457200" eaLnBrk="1" hangingPunct="1">
              <a:spcBef>
                <a:spcPct val="0"/>
              </a:spcBef>
              <a:defRPr/>
            </a:pP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等第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个脉冲来到后，七输入与门的输入已全为“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1”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，使得其输出变为</a:t>
            </a:r>
            <a:r>
              <a:rPr lang="en-US" altLang="zh-CN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，标志着转换完成，同时解除对启动信号的封锁</a:t>
            </a:r>
            <a:endParaRPr lang="zh-CN" altLang="en-US" sz="2000" smtClean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371600" lvl="2" indent="-457200" eaLnBrk="1" hangingPunct="1">
              <a:spcBef>
                <a:spcPct val="0"/>
              </a:spcBef>
              <a:defRPr/>
            </a:pPr>
            <a:r>
              <a:rPr lang="zh-CN" altLang="en-US" sz="2000" smtClean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当再来一个启动命令时又可以再次进行并行－串行转换 </a:t>
            </a:r>
            <a:endParaRPr lang="zh-CN" altLang="en-US" sz="2000" smtClean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接口说明：主板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</a:t>
            </a:r>
            <a:endParaRPr lang="zh-CN" altLang="en-US" dirty="0"/>
          </a:p>
        </p:txBody>
      </p:sp>
      <p:pic>
        <p:nvPicPr>
          <p:cNvPr id="24" name="图片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195736" y="2924944"/>
            <a:ext cx="6624736" cy="358214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10" y="2204864"/>
            <a:ext cx="7256917" cy="720080"/>
          </a:xfrm>
          <a:prstGeom prst="rect">
            <a:avLst/>
          </a:prstGeom>
        </p:spPr>
      </p:pic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采用</a:t>
            </a:r>
            <a:r>
              <a:rPr lang="en-US" altLang="zh-CN" sz="2400" dirty="0" smtClean="0">
                <a:solidFill>
                  <a:prstClr val="black"/>
                </a:solidFill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</a:rPr>
              <a:t>个</a:t>
            </a:r>
            <a:r>
              <a:rPr lang="en-US" altLang="zh-CN" sz="2400" dirty="0" smtClean="0">
                <a:solidFill>
                  <a:prstClr val="black"/>
                </a:solidFill>
              </a:rPr>
              <a:t>74LV164A</a:t>
            </a:r>
            <a:r>
              <a:rPr lang="zh-CN" altLang="en-US" sz="2400" dirty="0" smtClean="0">
                <a:solidFill>
                  <a:prstClr val="black"/>
                </a:solidFill>
              </a:rPr>
              <a:t>构成</a:t>
            </a:r>
            <a:r>
              <a:rPr lang="en-US" altLang="zh-CN" sz="2400" dirty="0" smtClean="0">
                <a:solidFill>
                  <a:prstClr val="black"/>
                </a:solidFill>
              </a:rPr>
              <a:t>16</a:t>
            </a:r>
            <a:r>
              <a:rPr lang="zh-CN" altLang="en-US" sz="2400" dirty="0" smtClean="0">
                <a:solidFill>
                  <a:prstClr val="black"/>
                </a:solidFill>
              </a:rPr>
              <a:t>位串行输入并行输出移位寄存器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并行输出控制</a:t>
            </a:r>
            <a:r>
              <a:rPr lang="en-US" altLang="zh-CN" sz="2400" dirty="0" smtClean="0">
                <a:solidFill>
                  <a:prstClr val="black"/>
                </a:solidFill>
              </a:rPr>
              <a:t>16</a:t>
            </a:r>
            <a:r>
              <a:rPr lang="zh-CN" altLang="en-US" sz="2400" dirty="0" smtClean="0">
                <a:solidFill>
                  <a:prstClr val="black"/>
                </a:solidFill>
              </a:rPr>
              <a:t>个</a:t>
            </a:r>
            <a:r>
              <a:rPr lang="en-US" altLang="zh-CN" sz="2400" dirty="0" smtClean="0">
                <a:solidFill>
                  <a:prstClr val="black"/>
                </a:solidFill>
              </a:rPr>
              <a:t>LED</a:t>
            </a:r>
            <a:r>
              <a:rPr lang="zh-CN" altLang="en-US" sz="2400" dirty="0" smtClean="0">
                <a:solidFill>
                  <a:prstClr val="black"/>
                </a:solidFill>
              </a:rPr>
              <a:t>灯</a:t>
            </a:r>
            <a:endParaRPr lang="en-US" altLang="zh-CN" sz="24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altLang="zh-CN" dirty="0">
                <a:solidFill>
                  <a:prstClr val="black"/>
                </a:solidFill>
              </a:rPr>
              <a:t>74LV164A</a:t>
            </a: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9" y="1937363"/>
            <a:ext cx="1944216" cy="182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904" y="1843158"/>
            <a:ext cx="3689616" cy="269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20" y="4542634"/>
            <a:ext cx="7694613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/>
          <p:nvPr/>
        </p:nvGraphicFramePr>
        <p:xfrm>
          <a:off x="3018790" y="183515"/>
          <a:ext cx="5738495" cy="159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5734050" imgH="1752600" progId="Paint.Picture">
                  <p:embed/>
                </p:oleObj>
              </mc:Choice>
              <mc:Fallback>
                <p:oleObj name="" r:id="rId4" imgW="5734050" imgH="17526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8790" y="183515"/>
                        <a:ext cx="5738495" cy="159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altLang="zh-CN" dirty="0">
                <a:solidFill>
                  <a:prstClr val="black"/>
                </a:solidFill>
              </a:rPr>
              <a:t>74LV164A</a:t>
            </a:r>
            <a:endParaRPr lang="en-US" altLang="zh-CN" dirty="0">
              <a:solidFill>
                <a:prstClr val="black"/>
              </a:solidFill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021715" y="4732655"/>
          <a:ext cx="6922770" cy="1819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734050" imgH="1752600" progId="Paint.Picture">
                  <p:embed/>
                </p:oleObj>
              </mc:Choice>
              <mc:Fallback>
                <p:oleObj name="" r:id="rId1" imgW="5734050" imgH="17526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1715" y="4732655"/>
                        <a:ext cx="6922770" cy="1819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896620" y="1196975"/>
          <a:ext cx="6910705" cy="3634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905625" imgH="3762375" progId="Paint.Picture">
                  <p:embed/>
                </p:oleObj>
              </mc:Choice>
              <mc:Fallback>
                <p:oleObj name="" r:id="rId3" imgW="6905625" imgH="37623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6620" y="1196975"/>
                        <a:ext cx="6910705" cy="3634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引脚约束</a:t>
            </a:r>
            <a:r>
              <a:rPr lang="zh-CN" altLang="en-US" dirty="0" smtClean="0"/>
              <a:t>：</a:t>
            </a:r>
            <a:r>
              <a:rPr lang="zh-CN" altLang="en-US" dirty="0"/>
              <a:t>主板</a:t>
            </a:r>
            <a:r>
              <a:rPr lang="en-US" altLang="zh-CN" dirty="0"/>
              <a:t>LED</a:t>
            </a:r>
            <a:r>
              <a:rPr lang="zh-CN" altLang="en-US" dirty="0"/>
              <a:t>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b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CN" altLang="en-US" sz="1800" b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主板</a:t>
            </a:r>
            <a:r>
              <a:rPr lang="en-US" altLang="zh-CN" sz="1800" b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sz="1800" b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输出引脚约束</a:t>
            </a:r>
            <a:endParaRPr lang="en-US" altLang="zh-CN" sz="1800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"LEDCLK"		LOC = N26   | IOSTANDARD = LVCMOS33 ;</a:t>
            </a:r>
            <a:endParaRPr lang="en-US" altLang="zh-CN" sz="1800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"LEDCLR"		LOC = N24   | IOSTANDARD = LVCMOS33 ;</a:t>
            </a:r>
            <a:endParaRPr lang="en-US" altLang="zh-CN" sz="1800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"LEDDT"		LOC = M26   | IOSTANDARD = LVCMOS33 ;</a:t>
            </a:r>
            <a:endParaRPr lang="en-US" altLang="zh-CN" sz="1800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"LEDEN"		LOC = P18    | IOSTANDARD = LVCMOS33 ;</a:t>
            </a:r>
            <a:endParaRPr lang="en-US" altLang="zh-CN" sz="1800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/>
              <a:t>LEDCLK</a:t>
            </a:r>
            <a:r>
              <a:rPr lang="zh-CN" altLang="en-US" dirty="0" smtClean="0"/>
              <a:t>：</a:t>
            </a:r>
            <a:r>
              <a:rPr lang="en-US" altLang="zh-CN" dirty="0" smtClean="0"/>
              <a:t>74LV164A</a:t>
            </a:r>
            <a:r>
              <a:rPr lang="zh-CN" altLang="en-US" dirty="0" smtClean="0"/>
              <a:t>的时钟</a:t>
            </a:r>
            <a:endParaRPr lang="en-US" altLang="zh-CN" dirty="0" smtClean="0"/>
          </a:p>
          <a:p>
            <a:r>
              <a:rPr lang="en-US" altLang="zh-CN" dirty="0" smtClean="0"/>
              <a:t>LEDCLR</a:t>
            </a:r>
            <a:r>
              <a:rPr lang="zh-CN" altLang="en-US" dirty="0" smtClean="0"/>
              <a:t>：清零</a:t>
            </a:r>
            <a:endParaRPr lang="en-US" altLang="zh-CN" dirty="0" smtClean="0"/>
          </a:p>
          <a:p>
            <a:r>
              <a:rPr lang="en-US" altLang="zh-CN" dirty="0" smtClean="0"/>
              <a:t>LEDDT</a:t>
            </a:r>
            <a:r>
              <a:rPr lang="zh-CN" altLang="en-US" dirty="0" smtClean="0"/>
              <a:t>：数据串行输入</a:t>
            </a:r>
            <a:endParaRPr lang="en-US" altLang="zh-CN" dirty="0" smtClean="0"/>
          </a:p>
          <a:p>
            <a:r>
              <a:rPr lang="en-US" altLang="zh-CN" dirty="0" smtClean="0"/>
              <a:t>LEDEN</a:t>
            </a:r>
            <a:r>
              <a:rPr lang="zh-CN" altLang="en-US" dirty="0" smtClean="0"/>
              <a:t>：控制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电源，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为使能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LED</a:t>
            </a:r>
            <a:r>
              <a:rPr lang="zh-CN" altLang="en-US" dirty="0" smtClean="0"/>
              <a:t>并行显示模块</a:t>
            </a:r>
            <a:r>
              <a:rPr lang="en-US" altLang="zh-CN" dirty="0" smtClean="0"/>
              <a:t>M6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SPIO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087" y="1124744"/>
            <a:ext cx="8229600" cy="4968552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800" dirty="0" smtClean="0">
                <a:solidFill>
                  <a:prstClr val="black"/>
                </a:solidFill>
              </a:rPr>
              <a:t>15</a:t>
            </a:r>
            <a:r>
              <a:rPr lang="zh-CN" altLang="en-US" sz="2800" dirty="0" smtClean="0">
                <a:solidFill>
                  <a:prstClr val="black"/>
                </a:solidFill>
              </a:rPr>
              <a:t>位</a:t>
            </a:r>
            <a:r>
              <a:rPr lang="en-US" altLang="zh-CN" sz="2800" dirty="0" smtClean="0">
                <a:solidFill>
                  <a:prstClr val="black"/>
                </a:solidFill>
              </a:rPr>
              <a:t>LED</a:t>
            </a:r>
            <a:r>
              <a:rPr lang="zh-CN" altLang="en-US" sz="2800" dirty="0" smtClean="0">
                <a:solidFill>
                  <a:prstClr val="black"/>
                </a:solidFill>
              </a:rPr>
              <a:t>指示灯控制</a:t>
            </a:r>
            <a:r>
              <a:rPr lang="en-US" altLang="zh-CN" sz="2800" dirty="0" smtClean="0">
                <a:solidFill>
                  <a:prstClr val="black"/>
                </a:solidFill>
              </a:rPr>
              <a:t>(</a:t>
            </a:r>
            <a:r>
              <a:rPr lang="en-US" altLang="zh-CN" sz="2800" dirty="0">
                <a:solidFill>
                  <a:srgbClr val="FF0000"/>
                </a:solidFill>
              </a:rPr>
              <a:t>IP Core</a:t>
            </a:r>
            <a:r>
              <a:rPr lang="en-US" altLang="zh-CN" sz="2800" dirty="0">
                <a:solidFill>
                  <a:prstClr val="black"/>
                </a:solidFill>
              </a:rPr>
              <a:t>)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逻辑实验的</a:t>
            </a:r>
            <a:r>
              <a:rPr lang="zh-CN" altLang="en-US" sz="2400" dirty="0" smtClean="0">
                <a:solidFill>
                  <a:prstClr val="black"/>
                </a:solidFill>
              </a:rPr>
              <a:t>输出</a:t>
            </a:r>
            <a:r>
              <a:rPr lang="en-US" altLang="zh-CN" sz="2400" dirty="0" smtClean="0">
                <a:solidFill>
                  <a:prstClr val="black"/>
                </a:solidFill>
              </a:rPr>
              <a:t>LED</a:t>
            </a:r>
            <a:r>
              <a:rPr lang="zh-CN" altLang="en-US" sz="2400" dirty="0" smtClean="0">
                <a:solidFill>
                  <a:prstClr val="black"/>
                </a:solidFill>
              </a:rPr>
              <a:t>显示模块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prstClr val="black"/>
                </a:solidFill>
              </a:rPr>
              <a:t>相当于通用输入输出接口：</a:t>
            </a:r>
            <a:r>
              <a:rPr lang="en-US" altLang="zh-CN" sz="2000" dirty="0" smtClean="0">
                <a:solidFill>
                  <a:prstClr val="black"/>
                </a:solidFill>
              </a:rPr>
              <a:t>GPIO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15</a:t>
            </a:r>
            <a:r>
              <a:rPr lang="zh-CN" altLang="en-US" sz="2000" dirty="0" smtClean="0">
                <a:solidFill>
                  <a:prstClr val="black"/>
                </a:solidFill>
              </a:rPr>
              <a:t>位用于</a:t>
            </a:r>
            <a:r>
              <a:rPr lang="en-US" altLang="zh-CN" sz="2000" dirty="0" smtClean="0">
                <a:solidFill>
                  <a:prstClr val="black"/>
                </a:solidFill>
              </a:rPr>
              <a:t>LED</a:t>
            </a:r>
            <a:r>
              <a:rPr lang="zh-CN" altLang="en-US" sz="2000" dirty="0" smtClean="0">
                <a:solidFill>
                  <a:prstClr val="black"/>
                </a:solidFill>
              </a:rPr>
              <a:t>指示控制，其余用于扩展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器件编号改为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U7</a:t>
            </a:r>
            <a:endParaRPr lang="en-US" altLang="zh-CN" sz="32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本</a:t>
            </a:r>
            <a:r>
              <a:rPr lang="zh-CN" altLang="en-US" sz="2400" dirty="0">
                <a:solidFill>
                  <a:prstClr val="black"/>
                </a:solidFill>
              </a:rPr>
              <a:t>课程用于调试显示和</a:t>
            </a:r>
            <a:r>
              <a:rPr lang="en-US" altLang="zh-CN" sz="2400" dirty="0">
                <a:solidFill>
                  <a:prstClr val="black"/>
                </a:solidFill>
              </a:rPr>
              <a:t>CPU</a:t>
            </a:r>
            <a:r>
              <a:rPr lang="zh-CN" altLang="en-US" sz="2400" dirty="0">
                <a:solidFill>
                  <a:prstClr val="black"/>
                </a:solidFill>
              </a:rPr>
              <a:t>的简单外设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 smtClean="0">
                <a:solidFill>
                  <a:prstClr val="black"/>
                </a:solidFill>
              </a:rPr>
              <a:t>基本功</a:t>
            </a:r>
            <a:r>
              <a:rPr lang="zh-CN" altLang="en-US" sz="2800" dirty="0">
                <a:solidFill>
                  <a:prstClr val="black"/>
                </a:solidFill>
              </a:rPr>
              <a:t>能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输入</a:t>
            </a:r>
            <a:r>
              <a:rPr lang="en-US" altLang="zh-CN" sz="2400" dirty="0">
                <a:solidFill>
                  <a:prstClr val="black"/>
                </a:solidFill>
              </a:rPr>
              <a:t>32</a:t>
            </a:r>
            <a:r>
              <a:rPr lang="zh-CN" altLang="en-US" sz="2400" dirty="0">
                <a:solidFill>
                  <a:prstClr val="black"/>
                </a:solidFill>
              </a:rPr>
              <a:t>位二进制数据</a:t>
            </a:r>
            <a:r>
              <a:rPr lang="zh-CN" altLang="en-US" sz="2400" dirty="0" smtClean="0">
                <a:solidFill>
                  <a:prstClr val="black"/>
                </a:solidFill>
              </a:rPr>
              <a:t>：</a:t>
            </a:r>
            <a:r>
              <a:rPr lang="en-US" altLang="zh-CN" sz="2400" dirty="0" err="1" smtClean="0">
                <a:solidFill>
                  <a:prstClr val="black"/>
                </a:solidFill>
              </a:rPr>
              <a:t>P_Data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err="1" smtClean="0">
                <a:solidFill>
                  <a:prstClr val="black"/>
                </a:solidFill>
              </a:rPr>
              <a:t>clk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时钟，</a:t>
            </a:r>
            <a:r>
              <a:rPr lang="en-US" altLang="zh-CN" sz="2000" dirty="0" smtClean="0">
                <a:solidFill>
                  <a:prstClr val="black"/>
                </a:solidFill>
              </a:rPr>
              <a:t>EN</a:t>
            </a:r>
            <a:r>
              <a:rPr lang="zh-CN" altLang="en-US" sz="2000" dirty="0" smtClean="0">
                <a:solidFill>
                  <a:prstClr val="black"/>
                </a:solidFill>
              </a:rPr>
              <a:t>：</a:t>
            </a:r>
            <a:r>
              <a:rPr lang="zh-CN" altLang="en-US" sz="2000" dirty="0">
                <a:solidFill>
                  <a:prstClr val="black"/>
                </a:solidFill>
              </a:rPr>
              <a:t>输出</a:t>
            </a:r>
            <a:r>
              <a:rPr lang="zh-CN" altLang="en-US" sz="2000" dirty="0" smtClean="0">
                <a:solidFill>
                  <a:prstClr val="black"/>
                </a:solidFill>
              </a:rPr>
              <a:t>使</a:t>
            </a:r>
            <a:r>
              <a:rPr lang="zh-CN" altLang="en-US" sz="2000" dirty="0">
                <a:solidFill>
                  <a:prstClr val="black"/>
                </a:solidFill>
              </a:rPr>
              <a:t>能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smtClean="0">
                <a:solidFill>
                  <a:prstClr val="black"/>
                </a:solidFill>
              </a:rPr>
              <a:t>Start</a:t>
            </a:r>
            <a:r>
              <a:rPr lang="zh-CN" altLang="en-US" sz="2000" dirty="0" smtClean="0">
                <a:solidFill>
                  <a:prstClr val="black"/>
                </a:solidFill>
              </a:rPr>
              <a:t>：</a:t>
            </a:r>
            <a:r>
              <a:rPr lang="zh-CN" altLang="en-US" sz="2000" dirty="0">
                <a:solidFill>
                  <a:prstClr val="black"/>
                </a:solidFill>
              </a:rPr>
              <a:t>串行扫描启动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rst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复位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串行输出</a:t>
            </a:r>
            <a:r>
              <a:rPr lang="zh-CN" altLang="en-US" sz="2400" dirty="0" smtClean="0">
                <a:solidFill>
                  <a:prstClr val="black"/>
                </a:solidFill>
              </a:rPr>
              <a:t>：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led_clk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zh-CN" altLang="en-US" sz="2000" dirty="0">
                <a:solidFill>
                  <a:prstClr val="black"/>
                </a:solidFill>
              </a:rPr>
              <a:t>时钟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led_sout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串行</a:t>
            </a:r>
            <a:r>
              <a:rPr lang="zh-CN" altLang="en-US" sz="2000" dirty="0">
                <a:solidFill>
                  <a:prstClr val="black"/>
                </a:solidFill>
              </a:rPr>
              <a:t>输出</a:t>
            </a:r>
            <a:r>
              <a:rPr lang="zh-CN" altLang="en-US" sz="2000" dirty="0" smtClean="0">
                <a:solidFill>
                  <a:prstClr val="black"/>
                </a:solidFill>
              </a:rPr>
              <a:t>数据，</a:t>
            </a:r>
            <a:r>
              <a:rPr lang="en-US" altLang="zh-CN" sz="2000" dirty="0" smtClean="0">
                <a:solidFill>
                  <a:prstClr val="black"/>
                </a:solidFill>
              </a:rPr>
              <a:t>LED_PEN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zh-CN" altLang="en-US" sz="2000" dirty="0">
                <a:solidFill>
                  <a:prstClr val="black"/>
                </a:solidFill>
              </a:rPr>
              <a:t>使能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led_clrn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清零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prstClr val="black"/>
                </a:solidFill>
              </a:rPr>
              <a:t>并行输出：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LED_out</a:t>
            </a:r>
            <a:r>
              <a:rPr lang="zh-CN" altLang="en-US" sz="2000" dirty="0" smtClean="0">
                <a:solidFill>
                  <a:prstClr val="black"/>
                </a:solidFill>
              </a:rPr>
              <a:t>、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counter_set</a:t>
            </a:r>
            <a:r>
              <a:rPr lang="zh-CN" altLang="en-US" sz="2000" dirty="0" smtClean="0">
                <a:solidFill>
                  <a:prstClr val="black"/>
                </a:solidFill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</a:rPr>
              <a:t>GPIOf0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prstClr val="black"/>
                </a:solidFill>
              </a:rPr>
              <a:t>核模块符号文档：</a:t>
            </a:r>
            <a:r>
              <a:rPr lang="en-US" altLang="zh-CN" sz="2600" dirty="0" err="1" smtClean="0">
                <a:solidFill>
                  <a:prstClr val="black"/>
                </a:solidFill>
              </a:rPr>
              <a:t>SPIO.sym</a:t>
            </a:r>
            <a:endParaRPr lang="en-US" altLang="zh-CN" sz="26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本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实验提供</a:t>
            </a:r>
            <a:r>
              <a:rPr lang="en-US" altLang="zh-CN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U7</a:t>
            </a: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IP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核</a:t>
            </a:r>
            <a:endParaRPr lang="en-US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40152" y="1070992"/>
            <a:ext cx="3145520" cy="19442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LED</a:t>
            </a:r>
            <a:r>
              <a:rPr lang="zh-CN" altLang="en-US" dirty="0"/>
              <a:t>并行显示模块</a:t>
            </a:r>
            <a:r>
              <a:rPr lang="en-US" altLang="zh-CN" dirty="0" smtClean="0"/>
              <a:t>IP</a:t>
            </a:r>
            <a:r>
              <a:rPr lang="zh-CN" altLang="en-US" dirty="0"/>
              <a:t>核端口信号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982" y="1124744"/>
            <a:ext cx="8229600" cy="4968552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800" dirty="0" smtClean="0">
                <a:solidFill>
                  <a:prstClr val="black"/>
                </a:solidFill>
              </a:rPr>
              <a:t>PIO/LED-GPIO IP</a:t>
            </a:r>
            <a:r>
              <a:rPr lang="zh-CN" altLang="en-US" sz="2800" dirty="0">
                <a:solidFill>
                  <a:prstClr val="black"/>
                </a:solidFill>
              </a:rPr>
              <a:t>核端口信号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可作为</a:t>
            </a:r>
            <a:r>
              <a:rPr lang="en-US" altLang="zh-CN" sz="2400" dirty="0">
                <a:solidFill>
                  <a:prstClr val="black"/>
                </a:solidFill>
              </a:rPr>
              <a:t>IP</a:t>
            </a:r>
            <a:r>
              <a:rPr lang="zh-CN" altLang="en-US" sz="2400" dirty="0">
                <a:solidFill>
                  <a:prstClr val="black"/>
                </a:solidFill>
              </a:rPr>
              <a:t>核调用空文档：端口文档</a:t>
            </a:r>
            <a:endParaRPr lang="en-US" altLang="zh-CN" sz="2200" dirty="0">
              <a:solidFill>
                <a:prstClr val="black"/>
              </a:solidFill>
            </a:endParaRPr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5536" y="2060848"/>
            <a:ext cx="7509520" cy="2906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74638" y="4365104"/>
            <a:ext cx="3145520" cy="19442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</a:t>
            </a:r>
            <a:r>
              <a:rPr lang="zh-CN" altLang="en-US" dirty="0"/>
              <a:t>说明：主板</a:t>
            </a:r>
            <a:r>
              <a:rPr lang="zh-CN" altLang="en-US" dirty="0" smtClean="0"/>
              <a:t>七段数码管</a:t>
            </a:r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静态译码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74LS164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移位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040" y="1203182"/>
            <a:ext cx="4104456" cy="128971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04649" y="620672"/>
            <a:ext cx="3744419" cy="74583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圆角矩形 7"/>
          <p:cNvSpPr/>
          <p:nvPr/>
        </p:nvSpPr>
        <p:spPr>
          <a:xfrm>
            <a:off x="323528" y="3645024"/>
            <a:ext cx="1202432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共阴</a:t>
            </a:r>
            <a:endParaRPr lang="zh-CN" altLang="en-US" sz="36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5517232"/>
            <a:ext cx="2057400" cy="11239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771800" y="5725264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通过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P2S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模块输出：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 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P_Data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[63:0]=SEGMENT[63:0]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引脚约束</a:t>
            </a:r>
            <a:r>
              <a:rPr lang="zh-CN" altLang="en-US" dirty="0" smtClean="0"/>
              <a:t>：</a:t>
            </a:r>
            <a:r>
              <a:rPr lang="zh-CN" altLang="en-US" dirty="0"/>
              <a:t>主板</a:t>
            </a:r>
            <a:r>
              <a:rPr lang="en-US" altLang="zh-CN" dirty="0"/>
              <a:t>LED</a:t>
            </a:r>
            <a:r>
              <a:rPr lang="zh-CN" altLang="en-US" dirty="0"/>
              <a:t>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七段码移位</a:t>
            </a:r>
            <a:r>
              <a:rPr lang="zh-CN" altLang="en-US" sz="18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输出引脚约束</a:t>
            </a:r>
            <a:endParaRPr lang="zh-CN" altLang="en-US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"SEGCLK"		LOC = M24   | IOSTANDARD = LVCMOS33 ;</a:t>
            </a:r>
            <a:endParaRPr lang="en-US" altLang="zh-CN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"SEGCLR"		LOC = M20   | IOSTANDARD = LVCMOS33 ;</a:t>
            </a:r>
            <a:endParaRPr lang="en-US" altLang="zh-CN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"SEGDT"		LOC = L24    | IOSTANDARD = LVCMOS33 ;</a:t>
            </a:r>
            <a:endParaRPr lang="en-US" altLang="zh-CN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"SEGEN"		LOC = R18    | IOSTANDARD = LVCMOS33 ; </a:t>
            </a:r>
            <a:endParaRPr lang="zh-CN" altLang="en-US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1800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/>
              <a:t>SEGCLK</a:t>
            </a:r>
            <a:r>
              <a:rPr lang="zh-CN" altLang="en-US" dirty="0" smtClean="0"/>
              <a:t>：</a:t>
            </a:r>
            <a:r>
              <a:rPr lang="en-US" altLang="zh-CN" dirty="0" smtClean="0"/>
              <a:t>74LV164A</a:t>
            </a:r>
            <a:r>
              <a:rPr lang="zh-CN" altLang="en-US" dirty="0" smtClean="0"/>
              <a:t>的时钟</a:t>
            </a:r>
            <a:endParaRPr lang="en-US" altLang="zh-CN" dirty="0" smtClean="0"/>
          </a:p>
          <a:p>
            <a:r>
              <a:rPr lang="en-US" altLang="zh-CN" dirty="0" smtClean="0"/>
              <a:t>SEGCLR</a:t>
            </a:r>
            <a:r>
              <a:rPr lang="zh-CN" altLang="en-US" dirty="0" smtClean="0"/>
              <a:t>：清零</a:t>
            </a:r>
            <a:endParaRPr lang="en-US" altLang="zh-CN" dirty="0" smtClean="0"/>
          </a:p>
          <a:p>
            <a:r>
              <a:rPr lang="en-US" altLang="zh-CN" dirty="0" smtClean="0"/>
              <a:t>SEGDT</a:t>
            </a:r>
            <a:r>
              <a:rPr lang="zh-CN" altLang="en-US" dirty="0" smtClean="0"/>
              <a:t>：数据串行输入</a:t>
            </a:r>
            <a:endParaRPr lang="en-US" altLang="zh-CN" dirty="0" smtClean="0"/>
          </a:p>
          <a:p>
            <a:r>
              <a:rPr lang="en-US" altLang="zh-CN" dirty="0" smtClean="0"/>
              <a:t>SEGEN</a:t>
            </a:r>
            <a:r>
              <a:rPr lang="zh-CN" altLang="en-US" dirty="0" smtClean="0"/>
              <a:t>：控制数码管电源，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为使能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七段码显示器</a:t>
            </a:r>
            <a:r>
              <a:rPr lang="en-US" altLang="zh-CN" dirty="0" smtClean="0"/>
              <a:t>IP</a:t>
            </a:r>
            <a:r>
              <a:rPr lang="zh-CN" altLang="en-US" dirty="0" smtClean="0"/>
              <a:t>核</a:t>
            </a:r>
            <a:r>
              <a:rPr lang="en-US" altLang="zh-CN" dirty="0" smtClean="0"/>
              <a:t>M3</a:t>
            </a:r>
            <a:r>
              <a:rPr lang="zh-CN" altLang="en-US" dirty="0" smtClean="0"/>
              <a:t>：</a:t>
            </a:r>
            <a:r>
              <a:rPr lang="en-US" altLang="zh-CN" sz="3800" dirty="0">
                <a:solidFill>
                  <a:srgbClr val="FF0000"/>
                </a:solidFill>
              </a:rPr>
              <a:t>SSeg7_Dev</a:t>
            </a:r>
            <a:endParaRPr lang="zh-CN" altLang="en-US" sz="38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12568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800" dirty="0" smtClean="0">
                <a:solidFill>
                  <a:prstClr val="black"/>
                </a:solidFill>
              </a:rPr>
              <a:t>8</a:t>
            </a:r>
            <a:r>
              <a:rPr lang="zh-CN" altLang="en-US" sz="2800" dirty="0" smtClean="0">
                <a:solidFill>
                  <a:prstClr val="black"/>
                </a:solidFill>
              </a:rPr>
              <a:t>位七段码显示器</a:t>
            </a:r>
            <a:r>
              <a:rPr lang="en-US" altLang="zh-CN" sz="2800" dirty="0" smtClean="0">
                <a:solidFill>
                  <a:prstClr val="black"/>
                </a:solidFill>
              </a:rPr>
              <a:t>(</a:t>
            </a:r>
            <a:r>
              <a:rPr lang="en-US" altLang="zh-CN" sz="2800" dirty="0">
                <a:solidFill>
                  <a:srgbClr val="FF0000"/>
                </a:solidFill>
              </a:rPr>
              <a:t>IP Core</a:t>
            </a:r>
            <a:r>
              <a:rPr lang="en-US" altLang="zh-CN" sz="2800" dirty="0">
                <a:solidFill>
                  <a:prstClr val="black"/>
                </a:solidFill>
              </a:rPr>
              <a:t>)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逻辑实验</a:t>
            </a:r>
            <a:r>
              <a:rPr lang="zh-CN" altLang="en-US" sz="2400" dirty="0" smtClean="0">
                <a:solidFill>
                  <a:prstClr val="black"/>
                </a:solidFill>
              </a:rPr>
              <a:t>的输出显示模块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本课程</a:t>
            </a:r>
            <a:r>
              <a:rPr lang="zh-CN" altLang="en-US" sz="2400" dirty="0" smtClean="0">
                <a:solidFill>
                  <a:prstClr val="black"/>
                </a:solidFill>
              </a:rPr>
              <a:t>用于调试显示和</a:t>
            </a:r>
            <a:r>
              <a:rPr lang="en-US" altLang="zh-CN" sz="2400" dirty="0" smtClean="0">
                <a:solidFill>
                  <a:prstClr val="black"/>
                </a:solidFill>
              </a:rPr>
              <a:t>CPU</a:t>
            </a:r>
            <a:r>
              <a:rPr lang="zh-CN" altLang="en-US" sz="2400" dirty="0" smtClean="0">
                <a:solidFill>
                  <a:prstClr val="black"/>
                </a:solidFill>
              </a:rPr>
              <a:t>的简单外设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器件编号改为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U6</a:t>
            </a:r>
            <a:endParaRPr lang="en-US" altLang="zh-CN" sz="32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 smtClean="0">
                <a:solidFill>
                  <a:prstClr val="black"/>
                </a:solidFill>
              </a:rPr>
              <a:t>基本功</a:t>
            </a:r>
            <a:r>
              <a:rPr lang="zh-CN" altLang="en-US" sz="2800" dirty="0">
                <a:solidFill>
                  <a:prstClr val="black"/>
                </a:solidFill>
              </a:rPr>
              <a:t>能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输入</a:t>
            </a:r>
            <a:r>
              <a:rPr lang="en-US" altLang="zh-CN" sz="2400" dirty="0">
                <a:solidFill>
                  <a:prstClr val="black"/>
                </a:solidFill>
              </a:rPr>
              <a:t>32</a:t>
            </a:r>
            <a:r>
              <a:rPr lang="zh-CN" altLang="en-US" sz="2400" dirty="0">
                <a:solidFill>
                  <a:prstClr val="black"/>
                </a:solidFill>
              </a:rPr>
              <a:t>位二进制数</a:t>
            </a:r>
            <a:r>
              <a:rPr lang="zh-CN" altLang="en-US" sz="2400" dirty="0" smtClean="0">
                <a:solidFill>
                  <a:prstClr val="black"/>
                </a:solidFill>
              </a:rPr>
              <a:t>据：</a:t>
            </a:r>
            <a:r>
              <a:rPr lang="en-US" altLang="zh-CN" sz="2400" dirty="0" err="1" smtClean="0">
                <a:solidFill>
                  <a:prstClr val="black"/>
                </a:solidFill>
              </a:rPr>
              <a:t>Hexs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SW[0</a:t>
            </a:r>
            <a:r>
              <a:rPr lang="en-US" altLang="zh-CN" sz="2000" dirty="0">
                <a:solidFill>
                  <a:prstClr val="black"/>
                </a:solidFill>
              </a:rPr>
              <a:t>]=</a:t>
            </a:r>
            <a:r>
              <a:rPr lang="en-US" altLang="zh-CN" sz="2000" dirty="0" smtClean="0">
                <a:solidFill>
                  <a:prstClr val="black"/>
                </a:solidFill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</a:rPr>
              <a:t>，显示</a:t>
            </a:r>
            <a:r>
              <a:rPr lang="en-US" altLang="zh-CN" sz="2000" dirty="0" smtClean="0">
                <a:solidFill>
                  <a:prstClr val="black"/>
                </a:solidFill>
              </a:rPr>
              <a:t>8</a:t>
            </a:r>
            <a:r>
              <a:rPr lang="zh-CN" altLang="en-US" sz="2000" dirty="0" smtClean="0">
                <a:solidFill>
                  <a:prstClr val="black"/>
                </a:solidFill>
              </a:rPr>
              <a:t>位</a:t>
            </a:r>
            <a:r>
              <a:rPr lang="en-US" altLang="zh-CN" sz="2000" dirty="0" smtClean="0">
                <a:solidFill>
                  <a:prstClr val="black"/>
                </a:solidFill>
              </a:rPr>
              <a:t>16</a:t>
            </a:r>
            <a:r>
              <a:rPr lang="zh-CN" altLang="en-US" sz="2000" dirty="0" smtClean="0">
                <a:solidFill>
                  <a:prstClr val="black"/>
                </a:solidFill>
              </a:rPr>
              <a:t>进制数，</a:t>
            </a:r>
            <a:r>
              <a:rPr lang="en-US" altLang="zh-CN" sz="2000" dirty="0">
                <a:solidFill>
                  <a:prstClr val="black"/>
                </a:solidFill>
              </a:rPr>
              <a:t> SW[0</a:t>
            </a:r>
            <a:r>
              <a:rPr lang="en-US" altLang="zh-CN" sz="2000" dirty="0" smtClean="0">
                <a:solidFill>
                  <a:prstClr val="black"/>
                </a:solidFill>
              </a:rPr>
              <a:t>]=0</a:t>
            </a:r>
            <a:r>
              <a:rPr lang="zh-CN" altLang="en-US" sz="2000" dirty="0" smtClean="0">
                <a:solidFill>
                  <a:prstClr val="black"/>
                </a:solidFill>
              </a:rPr>
              <a:t>，显示七段码</a:t>
            </a:r>
            <a:r>
              <a:rPr lang="en-US" altLang="zh-CN" sz="2000" dirty="0" smtClean="0">
                <a:solidFill>
                  <a:prstClr val="black"/>
                </a:solidFill>
              </a:rPr>
              <a:t>LED</a:t>
            </a:r>
            <a:r>
              <a:rPr lang="zh-CN" altLang="en-US" sz="2000" dirty="0" smtClean="0">
                <a:solidFill>
                  <a:prstClr val="black"/>
                </a:solidFill>
              </a:rPr>
              <a:t>点阵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lvl="3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1800" dirty="0">
                <a:solidFill>
                  <a:prstClr val="black"/>
                </a:solidFill>
              </a:rPr>
              <a:t>SW[0]=</a:t>
            </a:r>
            <a:r>
              <a:rPr lang="en-US" altLang="zh-CN" sz="1800" dirty="0" smtClean="0">
                <a:solidFill>
                  <a:prstClr val="black"/>
                </a:solidFill>
              </a:rPr>
              <a:t>1</a:t>
            </a:r>
            <a:r>
              <a:rPr lang="zh-CN" altLang="en-US" sz="1800" dirty="0" smtClean="0">
                <a:solidFill>
                  <a:prstClr val="black"/>
                </a:solidFill>
              </a:rPr>
              <a:t>时：</a:t>
            </a:r>
            <a:r>
              <a:rPr lang="en-US" altLang="zh-CN" sz="1800" dirty="0" smtClean="0">
                <a:solidFill>
                  <a:prstClr val="black"/>
                </a:solidFill>
              </a:rPr>
              <a:t>SW[1]=1</a:t>
            </a:r>
            <a:r>
              <a:rPr lang="zh-CN" altLang="en-US" sz="1800" dirty="0" smtClean="0">
                <a:solidFill>
                  <a:prstClr val="black"/>
                </a:solidFill>
              </a:rPr>
              <a:t>高</a:t>
            </a:r>
            <a:r>
              <a:rPr lang="en-US" altLang="zh-CN" sz="1800" dirty="0" smtClean="0">
                <a:solidFill>
                  <a:prstClr val="black"/>
                </a:solidFill>
              </a:rPr>
              <a:t>16</a:t>
            </a:r>
            <a:r>
              <a:rPr lang="zh-CN" altLang="en-US" sz="1800" dirty="0" smtClean="0">
                <a:solidFill>
                  <a:prstClr val="black"/>
                </a:solidFill>
              </a:rPr>
              <a:t>位，</a:t>
            </a:r>
            <a:r>
              <a:rPr lang="en-US" altLang="zh-CN" sz="1800" dirty="0" smtClean="0">
                <a:solidFill>
                  <a:prstClr val="black"/>
                </a:solidFill>
              </a:rPr>
              <a:t>SW[1]=0</a:t>
            </a:r>
            <a:r>
              <a:rPr lang="zh-CN" altLang="en-US" sz="1800" dirty="0" smtClean="0">
                <a:solidFill>
                  <a:prstClr val="black"/>
                </a:solidFill>
              </a:rPr>
              <a:t>低</a:t>
            </a:r>
            <a:r>
              <a:rPr lang="en-US" altLang="zh-CN" sz="1800" dirty="0" smtClean="0">
                <a:solidFill>
                  <a:prstClr val="black"/>
                </a:solidFill>
              </a:rPr>
              <a:t>16</a:t>
            </a:r>
            <a:r>
              <a:rPr lang="zh-CN" altLang="en-US" sz="1800" dirty="0" smtClean="0">
                <a:solidFill>
                  <a:prstClr val="black"/>
                </a:solidFill>
              </a:rPr>
              <a:t>位，</a:t>
            </a:r>
            <a:endParaRPr lang="en-US" altLang="zh-CN" sz="18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flash</a:t>
            </a:r>
            <a:r>
              <a:rPr lang="zh-CN" altLang="en-US" sz="2000" dirty="0" smtClean="0">
                <a:solidFill>
                  <a:prstClr val="black"/>
                </a:solidFill>
              </a:rPr>
              <a:t>七码闪烁频率，由通用分频器</a:t>
            </a:r>
            <a:r>
              <a:rPr lang="en-US" altLang="zh-CN" sz="2000" dirty="0" smtClean="0">
                <a:solidFill>
                  <a:prstClr val="black"/>
                </a:solidFill>
              </a:rPr>
              <a:t>U8</a:t>
            </a:r>
            <a:r>
              <a:rPr lang="en-US" altLang="zh-CN" sz="2000" dirty="0">
                <a:solidFill>
                  <a:prstClr val="black"/>
                </a:solidFill>
              </a:rPr>
              <a:t>(</a:t>
            </a:r>
            <a:r>
              <a:rPr lang="en-US" altLang="zh-CN" sz="2000" dirty="0" err="1">
                <a:solidFill>
                  <a:prstClr val="black"/>
                </a:solidFill>
              </a:rPr>
              <a:t>Div</a:t>
            </a:r>
            <a:r>
              <a:rPr lang="en-US" altLang="zh-CN" sz="2000" dirty="0">
                <a:solidFill>
                  <a:prstClr val="black"/>
                </a:solidFill>
              </a:rPr>
              <a:t>[25</a:t>
            </a:r>
            <a:r>
              <a:rPr lang="en-US" altLang="zh-CN" sz="2000" dirty="0" smtClean="0">
                <a:solidFill>
                  <a:prstClr val="black"/>
                </a:solidFill>
              </a:rPr>
              <a:t>])</a:t>
            </a:r>
            <a:r>
              <a:rPr lang="zh-CN" altLang="en-US" sz="2000" dirty="0" smtClean="0">
                <a:solidFill>
                  <a:prstClr val="black"/>
                </a:solidFill>
              </a:rPr>
              <a:t>提供</a:t>
            </a:r>
            <a:r>
              <a:rPr lang="zh-CN" altLang="en-US" sz="2000" dirty="0">
                <a:solidFill>
                  <a:prstClr val="black"/>
                </a:solidFill>
              </a:rPr>
              <a:t>，</a:t>
            </a:r>
            <a:r>
              <a:rPr lang="en-US" altLang="zh-CN" sz="2000" dirty="0" smtClean="0">
                <a:solidFill>
                  <a:prstClr val="black"/>
                </a:solidFill>
              </a:rPr>
              <a:t>Start</a:t>
            </a:r>
            <a:r>
              <a:rPr lang="zh-CN" altLang="en-US" sz="2000" dirty="0" smtClean="0">
                <a:solidFill>
                  <a:prstClr val="black"/>
                </a:solidFill>
              </a:rPr>
              <a:t>串行扫描启动，</a:t>
            </a:r>
            <a:r>
              <a:rPr lang="en-US" altLang="zh-CN" sz="2000" dirty="0" smtClean="0">
                <a:solidFill>
                  <a:prstClr val="black"/>
                </a:solidFill>
              </a:rPr>
              <a:t>point</a:t>
            </a:r>
            <a:r>
              <a:rPr lang="zh-CN" altLang="en-US" sz="2000" dirty="0" smtClean="0">
                <a:solidFill>
                  <a:prstClr val="black"/>
                </a:solidFill>
              </a:rPr>
              <a:t>：七段小数点，</a:t>
            </a:r>
            <a:r>
              <a:rPr lang="en-US" altLang="zh-CN" sz="2000" dirty="0" smtClean="0">
                <a:solidFill>
                  <a:prstClr val="black"/>
                </a:solidFill>
              </a:rPr>
              <a:t>LES</a:t>
            </a:r>
            <a:r>
              <a:rPr lang="zh-CN" altLang="en-US" sz="2000" dirty="0" smtClean="0">
                <a:solidFill>
                  <a:prstClr val="black"/>
                </a:solidFill>
              </a:rPr>
              <a:t>：七段码使能，闪烁指示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串行</a:t>
            </a:r>
            <a:r>
              <a:rPr lang="zh-CN" altLang="en-US" sz="2400" dirty="0" smtClean="0">
                <a:solidFill>
                  <a:prstClr val="black"/>
                </a:solidFill>
              </a:rPr>
              <a:t>输出：</a:t>
            </a:r>
            <a:r>
              <a:rPr lang="en-US" altLang="zh-CN" sz="2000" dirty="0" err="1">
                <a:solidFill>
                  <a:prstClr val="black"/>
                </a:solidFill>
              </a:rPr>
              <a:t>s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eg_clk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时钟，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seg_out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串行七段显示数据，</a:t>
            </a:r>
            <a:r>
              <a:rPr lang="en-US" altLang="zh-CN" sz="2000" dirty="0" smtClean="0">
                <a:solidFill>
                  <a:prstClr val="black"/>
                </a:solidFill>
              </a:rPr>
              <a:t>SEG_PEN=</a:t>
            </a:r>
            <a:r>
              <a:rPr lang="zh-CN" altLang="en-US" sz="2000" dirty="0" smtClean="0">
                <a:solidFill>
                  <a:prstClr val="black"/>
                </a:solidFill>
              </a:rPr>
              <a:t>使能，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seg_clrn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清零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 smtClean="0">
                <a:solidFill>
                  <a:prstClr val="black"/>
                </a:solidFill>
              </a:rPr>
              <a:t>核</a:t>
            </a:r>
            <a:r>
              <a:rPr lang="zh-CN" altLang="en-US" sz="2800" dirty="0">
                <a:solidFill>
                  <a:prstClr val="black"/>
                </a:solidFill>
              </a:rPr>
              <a:t>模块符号文档</a:t>
            </a:r>
            <a:r>
              <a:rPr lang="zh-CN" altLang="en-US" sz="2800" dirty="0" smtClean="0">
                <a:solidFill>
                  <a:prstClr val="black"/>
                </a:solidFill>
              </a:rPr>
              <a:t>：</a:t>
            </a:r>
            <a:r>
              <a:rPr lang="en-US" altLang="zh-CN" sz="2600" dirty="0">
                <a:solidFill>
                  <a:prstClr val="black"/>
                </a:solidFill>
              </a:rPr>
              <a:t>SSeg7_Dev.sym</a:t>
            </a:r>
            <a:endParaRPr lang="en-US" altLang="zh-CN" sz="26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由实验二优化扩展，本实验提供</a:t>
            </a:r>
            <a:r>
              <a:rPr lang="en-US" altLang="zh-CN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U6</a:t>
            </a: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IP</a:t>
            </a: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核</a:t>
            </a:r>
            <a:endParaRPr lang="en-US" altLang="zh-CN" sz="20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82762" y="1070992"/>
            <a:ext cx="2561238" cy="24300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七段码显示器</a:t>
            </a:r>
            <a:r>
              <a:rPr lang="en-US" altLang="zh-CN" dirty="0"/>
              <a:t>IP</a:t>
            </a:r>
            <a:r>
              <a:rPr lang="zh-CN" altLang="en-US" dirty="0" smtClean="0"/>
              <a:t>核端口</a:t>
            </a:r>
            <a:r>
              <a:rPr lang="zh-CN" altLang="en-US" dirty="0"/>
              <a:t>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340" y="1287145"/>
            <a:ext cx="8229600" cy="4525963"/>
          </a:xfrm>
        </p:spPr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七段码显示器</a:t>
            </a:r>
            <a:r>
              <a:rPr lang="en-US" altLang="zh-CN" sz="2800" dirty="0">
                <a:solidFill>
                  <a:schemeClr val="tx1"/>
                </a:solidFill>
              </a:rPr>
              <a:t>IP</a:t>
            </a:r>
            <a:r>
              <a:rPr lang="zh-CN" altLang="en-US" sz="2800" dirty="0" smtClean="0">
                <a:solidFill>
                  <a:schemeClr val="tx1"/>
                </a:solidFill>
              </a:rPr>
              <a:t>核端口信号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prstClr val="black"/>
                </a:solidFill>
              </a:rPr>
              <a:t>可作为</a:t>
            </a:r>
            <a:r>
              <a:rPr lang="en-US" altLang="zh-CN" sz="2400" dirty="0">
                <a:solidFill>
                  <a:prstClr val="black"/>
                </a:solidFill>
              </a:rPr>
              <a:t>IP</a:t>
            </a:r>
            <a:r>
              <a:rPr lang="zh-CN" altLang="en-US" sz="2400" dirty="0">
                <a:solidFill>
                  <a:prstClr val="black"/>
                </a:solidFill>
              </a:rPr>
              <a:t>核调用空文档：端口</a:t>
            </a:r>
            <a:r>
              <a:rPr lang="zh-CN" altLang="en-US" sz="2400" dirty="0" smtClean="0">
                <a:solidFill>
                  <a:prstClr val="black"/>
                </a:solidFill>
              </a:rPr>
              <a:t>文档</a:t>
            </a:r>
            <a:endParaRPr lang="en-US" altLang="zh-CN" sz="22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58124" y="2668791"/>
            <a:ext cx="7315200" cy="339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7162" y="3149233"/>
            <a:ext cx="2561238" cy="24300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实验内容与</a:t>
            </a:r>
            <a:r>
              <a:rPr lang="zh-CN" altLang="en-US" dirty="0" smtClean="0"/>
              <a:t>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任务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zh-CN" dirty="0"/>
              <a:t>设计</a:t>
            </a:r>
            <a:r>
              <a:rPr lang="en-US" altLang="zh-CN" dirty="0"/>
              <a:t>8</a:t>
            </a:r>
            <a:r>
              <a:rPr lang="zh-CN" altLang="zh-CN" dirty="0"/>
              <a:t>位带并行输入的</a:t>
            </a:r>
            <a:r>
              <a:rPr lang="zh-CN" altLang="en-US" dirty="0" smtClean="0"/>
              <a:t>右移</a:t>
            </a:r>
            <a:r>
              <a:rPr lang="zh-CN" altLang="zh-CN" dirty="0" smtClean="0"/>
              <a:t>移位寄存器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任务</a:t>
            </a:r>
            <a:r>
              <a:rPr lang="en-US" altLang="zh-CN" dirty="0"/>
              <a:t>2</a:t>
            </a:r>
            <a:r>
              <a:rPr lang="zh-CN" altLang="en-US" dirty="0"/>
              <a:t>：设计跑马灯应用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8013576" cy="954360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设计</a:t>
            </a:r>
            <a:r>
              <a:rPr lang="en-US" altLang="zh-CN" dirty="0"/>
              <a:t>8</a:t>
            </a:r>
            <a:r>
              <a:rPr lang="zh-CN" altLang="zh-CN" dirty="0"/>
              <a:t>位带并行输入的</a:t>
            </a:r>
            <a:r>
              <a:rPr lang="zh-CN" altLang="en-US" dirty="0"/>
              <a:t>右移</a:t>
            </a:r>
            <a:r>
              <a:rPr lang="zh-CN" altLang="zh-CN" dirty="0"/>
              <a:t>移位寄存器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zh-CN" altLang="en-US" dirty="0"/>
              <a:t>新建工程</a:t>
            </a:r>
            <a:endParaRPr lang="en-US" altLang="zh-CN" dirty="0"/>
          </a:p>
          <a:p>
            <a:pPr lvl="1"/>
            <a:r>
              <a:rPr lang="zh-CN" altLang="en-US" dirty="0"/>
              <a:t>工程名称</a:t>
            </a:r>
            <a:r>
              <a:rPr lang="zh-CN" altLang="en-US" dirty="0" smtClean="0"/>
              <a:t>用</a:t>
            </a:r>
            <a:r>
              <a:rPr lang="en-US" altLang="zh-CN" dirty="0" smtClean="0"/>
              <a:t>ShfitReg8b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Top Level Source Type</a:t>
            </a:r>
            <a:r>
              <a:rPr lang="zh-CN" altLang="en-US" dirty="0" smtClean="0"/>
              <a:t>用</a:t>
            </a:r>
            <a:r>
              <a:rPr lang="en-US" altLang="zh-CN" dirty="0" smtClean="0"/>
              <a:t>HDL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用结构化描述设计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波形仿真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激励代码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96" y="1190357"/>
            <a:ext cx="50405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	initial begin</a:t>
            </a:r>
            <a:endParaRPr lang="en-US" altLang="zh-CN" sz="2400" dirty="0"/>
          </a:p>
          <a:p>
            <a:r>
              <a:rPr lang="en-US" altLang="zh-CN" sz="2400" dirty="0"/>
              <a:t>		// Initialize Inputs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clk</a:t>
            </a:r>
            <a:r>
              <a:rPr lang="en-US" altLang="zh-CN" sz="2400" dirty="0"/>
              <a:t> = 0;</a:t>
            </a:r>
            <a:endParaRPr lang="en-US" altLang="zh-CN" sz="2400" dirty="0"/>
          </a:p>
          <a:p>
            <a:r>
              <a:rPr lang="en-US" altLang="zh-CN" sz="2400" dirty="0"/>
              <a:t>		S = 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s_in</a:t>
            </a:r>
            <a:r>
              <a:rPr lang="en-US" altLang="zh-CN" sz="2400" dirty="0"/>
              <a:t> = 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p_in</a:t>
            </a:r>
            <a:r>
              <a:rPr lang="en-US" altLang="zh-CN" sz="2400" dirty="0"/>
              <a:t> = 0;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smtClean="0"/>
              <a:t>#</a:t>
            </a:r>
            <a:r>
              <a:rPr lang="en-US" altLang="zh-CN" sz="2400" dirty="0"/>
              <a:t>100;</a:t>
            </a:r>
            <a:endParaRPr lang="en-US" altLang="zh-CN" sz="2400" dirty="0"/>
          </a:p>
          <a:p>
            <a:r>
              <a:rPr lang="en-US" altLang="zh-CN" sz="2400" dirty="0"/>
              <a:t>        </a:t>
            </a:r>
            <a:endParaRPr lang="en-US" altLang="zh-CN" sz="2400" dirty="0"/>
          </a:p>
          <a:p>
            <a:r>
              <a:rPr lang="en-US" altLang="zh-CN" sz="2400" dirty="0"/>
              <a:t>		// Add stimulus here</a:t>
            </a:r>
            <a:endParaRPr lang="en-US" altLang="zh-CN" sz="2400" dirty="0"/>
          </a:p>
          <a:p>
            <a:r>
              <a:rPr lang="en-US" altLang="zh-CN" sz="2400" dirty="0"/>
              <a:t>		S = 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s_in</a:t>
            </a:r>
            <a:r>
              <a:rPr lang="en-US" altLang="zh-CN" sz="2400" dirty="0"/>
              <a:t> = 1;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p_in</a:t>
            </a:r>
            <a:r>
              <a:rPr lang="en-US" altLang="zh-CN" sz="2400" dirty="0"/>
              <a:t> =0;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4283968" y="1196752"/>
            <a:ext cx="48245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		#200;</a:t>
            </a:r>
            <a:endParaRPr lang="en-US" altLang="zh-CN" sz="2400" dirty="0"/>
          </a:p>
          <a:p>
            <a:r>
              <a:rPr lang="en-US" altLang="zh-CN" sz="2400" dirty="0"/>
              <a:t>		S = 1;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s_in</a:t>
            </a:r>
            <a:r>
              <a:rPr lang="en-US" altLang="zh-CN" sz="2400" dirty="0"/>
              <a:t> = 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p_in</a:t>
            </a:r>
            <a:r>
              <a:rPr lang="en-US" altLang="zh-CN" sz="2400" dirty="0"/>
              <a:t> = 8'b0101_0101;</a:t>
            </a:r>
            <a:endParaRPr lang="en-US" altLang="zh-CN" sz="2400" dirty="0"/>
          </a:p>
          <a:p>
            <a:r>
              <a:rPr lang="en-US" altLang="zh-CN" sz="2400" dirty="0"/>
              <a:t>		#500;</a:t>
            </a:r>
            <a:endParaRPr lang="en-US" altLang="zh-CN" sz="2400" dirty="0"/>
          </a:p>
          <a:p>
            <a:r>
              <a:rPr lang="en-US" altLang="zh-CN" sz="2400" dirty="0"/>
              <a:t>	end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endParaRPr lang="en-US" altLang="zh-CN" sz="2400" dirty="0"/>
          </a:p>
          <a:p>
            <a:r>
              <a:rPr lang="en-US" altLang="zh-CN" sz="2400" dirty="0"/>
              <a:t>	always begin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clk</a:t>
            </a:r>
            <a:r>
              <a:rPr lang="en-US" altLang="zh-CN" sz="2400" dirty="0"/>
              <a:t> = 0; #20;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clk</a:t>
            </a:r>
            <a:r>
              <a:rPr lang="en-US" altLang="zh-CN" sz="2400" dirty="0"/>
              <a:t> = 1; #20;</a:t>
            </a:r>
            <a:endParaRPr lang="en-US" altLang="zh-CN" sz="2400" dirty="0"/>
          </a:p>
          <a:p>
            <a:r>
              <a:rPr lang="en-US" altLang="zh-CN" sz="2400" dirty="0"/>
              <a:t>	end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</a:t>
            </a:r>
            <a:r>
              <a:rPr lang="zh-CN" altLang="en-US" dirty="0" smtClean="0"/>
              <a:t>波形输出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52613"/>
            <a:ext cx="8886919" cy="337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509520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设计跑马灯</a:t>
            </a:r>
            <a:r>
              <a:rPr lang="zh-CN" altLang="en-US" dirty="0" smtClean="0"/>
              <a:t>应用（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zh-CN" altLang="en-US" dirty="0"/>
              <a:t>新建工程</a:t>
            </a:r>
            <a:endParaRPr lang="en-US" altLang="zh-CN" dirty="0"/>
          </a:p>
          <a:p>
            <a:pPr lvl="1"/>
            <a:r>
              <a:rPr lang="zh-CN" altLang="en-US" dirty="0"/>
              <a:t>工程名称</a:t>
            </a:r>
            <a:r>
              <a:rPr lang="zh-CN" altLang="en-US" dirty="0" smtClean="0"/>
              <a:t>用</a:t>
            </a:r>
            <a:r>
              <a:rPr lang="en-US" altLang="zh-CN" dirty="0" err="1" smtClean="0"/>
              <a:t>MyMarquee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Top Level Source Type</a:t>
            </a:r>
            <a:r>
              <a:rPr lang="zh-CN" altLang="en-US" dirty="0" smtClean="0"/>
              <a:t>用</a:t>
            </a:r>
            <a:r>
              <a:rPr lang="en-US" altLang="zh-CN" dirty="0" smtClean="0"/>
              <a:t>HDL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用结构化描述设计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调用</a:t>
            </a:r>
            <a:r>
              <a:rPr lang="en-US" altLang="zh-CN" dirty="0" smtClean="0"/>
              <a:t>ShfitReg8b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调用分频模块，用</a:t>
            </a:r>
            <a:r>
              <a:rPr lang="en-US" altLang="zh-CN" dirty="0" smtClean="0"/>
              <a:t>1s</a:t>
            </a:r>
            <a:r>
              <a:rPr lang="zh-CN" altLang="en-US" dirty="0" smtClean="0"/>
              <a:t>作为移位寄存器驱动时钟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调用显示模块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调用</a:t>
            </a:r>
            <a:r>
              <a:rPr lang="en-US" altLang="zh-CN" dirty="0" err="1" smtClean="0"/>
              <a:t>CreateNumber</a:t>
            </a:r>
            <a:r>
              <a:rPr lang="zh-CN" altLang="en-US" dirty="0" smtClean="0"/>
              <a:t>模块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412776"/>
            <a:ext cx="8820472" cy="51845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掌握支持并行输入的移位寄存器的工作原理</a:t>
            </a:r>
            <a:endParaRPr lang="en-US" altLang="zh-CN" sz="2800" dirty="0" smtClean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掌握支持并行输入的移位寄存器</a:t>
            </a:r>
            <a:r>
              <a:rPr lang="zh-CN" altLang="en-US" sz="2800" dirty="0" smtClean="0"/>
              <a:t>的设计方法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设计跑马灯应用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下载验证</a:t>
            </a:r>
            <a:endParaRPr lang="en-US" altLang="zh-CN" dirty="0"/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[0]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[1]</a:t>
            </a:r>
            <a:r>
              <a:rPr lang="zh-CN" altLang="en-US" dirty="0" smtClean="0"/>
              <a:t>作为</a:t>
            </a:r>
            <a:r>
              <a:rPr lang="en-US" altLang="zh-CN" dirty="0" err="1" smtClean="0"/>
              <a:t>regA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regB</a:t>
            </a:r>
            <a:r>
              <a:rPr lang="zh-CN" altLang="en-US" dirty="0" smtClean="0"/>
              <a:t>的按键自增控制输入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sw</a:t>
            </a:r>
            <a:r>
              <a:rPr lang="en-US" altLang="zh-CN" dirty="0" smtClean="0"/>
              <a:t>[2]=1</a:t>
            </a:r>
            <a:r>
              <a:rPr lang="zh-CN" altLang="en-US" dirty="0" smtClean="0"/>
              <a:t>，并行输入，将</a:t>
            </a:r>
            <a:r>
              <a:rPr lang="en-US" altLang="zh-CN" dirty="0"/>
              <a:t>{</a:t>
            </a:r>
            <a:r>
              <a:rPr lang="en-US" altLang="zh-CN" dirty="0" err="1" smtClean="0"/>
              <a:t>RegA,RegB</a:t>
            </a:r>
            <a:r>
              <a:rPr lang="en-US" altLang="zh-CN" dirty="0" smtClean="0"/>
              <a:t>}</a:t>
            </a:r>
            <a:r>
              <a:rPr lang="zh-CN" altLang="en-US" dirty="0" smtClean="0"/>
              <a:t>赋给移位寄存器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sw</a:t>
            </a:r>
            <a:r>
              <a:rPr lang="en-US" altLang="zh-CN" dirty="0" smtClean="0"/>
              <a:t>[2]=0</a:t>
            </a:r>
            <a:r>
              <a:rPr lang="zh-CN" altLang="en-US" dirty="0" smtClean="0"/>
              <a:t>，串行</a:t>
            </a:r>
            <a:r>
              <a:rPr lang="en-US" altLang="zh-CN" dirty="0" smtClean="0"/>
              <a:t>/</a:t>
            </a:r>
            <a:r>
              <a:rPr lang="zh-CN" altLang="en-US" dirty="0" smtClean="0"/>
              <a:t>循环右移移位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sw</a:t>
            </a:r>
            <a:r>
              <a:rPr lang="en-US" altLang="zh-CN" dirty="0" smtClean="0"/>
              <a:t>[4]</a:t>
            </a:r>
            <a:r>
              <a:rPr lang="zh-CN" altLang="en-US" dirty="0" smtClean="0"/>
              <a:t>作为移位寄存器的模式选择：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sw</a:t>
            </a:r>
            <a:r>
              <a:rPr lang="en-US" altLang="zh-CN" dirty="0" smtClean="0"/>
              <a:t>[4]=0</a:t>
            </a:r>
            <a:r>
              <a:rPr lang="zh-CN" altLang="en-US" dirty="0" smtClean="0"/>
              <a:t>，串行右移，串行输入值为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[3]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sw</a:t>
            </a:r>
            <a:r>
              <a:rPr lang="en-US" altLang="zh-CN" dirty="0" smtClean="0"/>
              <a:t>[4]=1</a:t>
            </a:r>
            <a:r>
              <a:rPr lang="zh-CN" altLang="en-US" dirty="0" smtClean="0"/>
              <a:t>，循环右移</a:t>
            </a:r>
            <a:endParaRPr lang="en-US" altLang="zh-CN" dirty="0"/>
          </a:p>
          <a:p>
            <a:pPr lvl="1"/>
            <a:r>
              <a:rPr lang="en-US" altLang="zh-CN" dirty="0" smtClean="0"/>
              <a:t>8</a:t>
            </a:r>
            <a:r>
              <a:rPr lang="zh-CN" altLang="en-US" dirty="0" smtClean="0"/>
              <a:t>位的移位寄存器的值用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灯表示</a:t>
            </a:r>
            <a:endParaRPr lang="en-US" alt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</a:t>
            </a:r>
            <a:r>
              <a:rPr lang="zh-CN" altLang="en-US" dirty="0" smtClean="0"/>
              <a:t>模块示意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8407" y="2060848"/>
            <a:ext cx="67219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module top(</a:t>
            </a:r>
            <a:endParaRPr lang="en-US" altLang="zh-CN" sz="2400" dirty="0"/>
          </a:p>
          <a:p>
            <a:r>
              <a:rPr lang="en-US" altLang="zh-CN" sz="2400" dirty="0" smtClean="0"/>
              <a:t>	……</a:t>
            </a:r>
            <a:r>
              <a:rPr lang="en-US" altLang="zh-CN" sz="2400" dirty="0"/>
              <a:t>	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en-US" altLang="zh-CN" sz="2400" dirty="0" err="1"/>
              <a:t>CreateNumber</a:t>
            </a:r>
            <a:r>
              <a:rPr lang="en-US" altLang="zh-CN" sz="2400" dirty="0"/>
              <a:t>({2'b0,btn_out},</a:t>
            </a:r>
            <a:r>
              <a:rPr lang="en-US" altLang="zh-CN" sz="2400" dirty="0" err="1"/>
              <a:t>num</a:t>
            </a:r>
            <a:r>
              <a:rPr lang="en-US" altLang="zh-CN" sz="2400" dirty="0" smtClean="0"/>
              <a:t>);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/>
              <a:t>	ShfitReg8b s0(clk_1s, SW[2], </a:t>
            </a:r>
            <a:r>
              <a:rPr lang="en-US" altLang="zh-CN" sz="2400" dirty="0" err="1"/>
              <a:t>s_in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num</a:t>
            </a:r>
            <a:r>
              <a:rPr lang="en-US" altLang="zh-CN" sz="2400" dirty="0"/>
              <a:t>, LED);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en-US" altLang="zh-CN" sz="2400" dirty="0" err="1"/>
              <a:t>DispNum</a:t>
            </a:r>
            <a:r>
              <a:rPr lang="en-US" altLang="zh-CN" sz="2400" dirty="0"/>
              <a:t> m8(</a:t>
            </a:r>
            <a:r>
              <a:rPr lang="en-US" altLang="zh-CN" sz="2400" dirty="0" err="1"/>
              <a:t>clk</a:t>
            </a:r>
            <a:r>
              <a:rPr lang="en-US" altLang="zh-CN" sz="2400" dirty="0"/>
              <a:t>, {</a:t>
            </a:r>
            <a:r>
              <a:rPr lang="en-US" altLang="zh-CN" sz="2400" dirty="0" err="1"/>
              <a:t>num</a:t>
            </a:r>
            <a:r>
              <a:rPr lang="en-US" altLang="zh-CN" sz="2400" dirty="0"/>
              <a:t>[7:0],LED}, </a:t>
            </a:r>
            <a:r>
              <a:rPr lang="en-US" altLang="zh-CN" sz="2400" dirty="0" smtClean="0"/>
              <a:t>……</a:t>
            </a:r>
            <a:endParaRPr lang="en-US" altLang="zh-CN" sz="2400" dirty="0" smtClean="0"/>
          </a:p>
          <a:p>
            <a:r>
              <a:rPr lang="en-US" altLang="zh-CN" sz="2400" dirty="0"/>
              <a:t>	</a:t>
            </a:r>
            <a:r>
              <a:rPr lang="en-US" altLang="zh-CN" sz="2400" dirty="0" smtClean="0"/>
              <a:t>……</a:t>
            </a:r>
            <a:endParaRPr lang="en-US" altLang="zh-CN" sz="2400" dirty="0" smtClean="0"/>
          </a:p>
          <a:p>
            <a:r>
              <a:rPr lang="en-US" altLang="zh-CN" sz="2400" dirty="0" err="1"/>
              <a:t>endmodule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加分项实验内容与</a:t>
            </a:r>
            <a:r>
              <a:rPr lang="zh-CN" altLang="en-US" dirty="0" smtClean="0">
                <a:solidFill>
                  <a:schemeClr val="accent2"/>
                </a:solidFill>
              </a:rPr>
              <a:t>步骤  </a:t>
            </a:r>
            <a:endParaRPr lang="zh-CN" altLang="en-US" dirty="0">
              <a:solidFill>
                <a:schemeClr val="accent2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41385" cy="45262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任务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zh-CN" dirty="0"/>
              <a:t>设计</a:t>
            </a:r>
            <a:r>
              <a:rPr lang="en-US" altLang="zh-CN" dirty="0"/>
              <a:t>8</a:t>
            </a:r>
            <a:r>
              <a:rPr lang="zh-CN" altLang="zh-CN" dirty="0"/>
              <a:t>位带并行输入的</a:t>
            </a:r>
            <a:r>
              <a:rPr lang="zh-CN" altLang="en-US" dirty="0" smtClean="0"/>
              <a:t>移</a:t>
            </a:r>
            <a:r>
              <a:rPr lang="zh-CN" altLang="zh-CN" dirty="0" smtClean="0"/>
              <a:t>移位寄存器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任务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en-US" dirty="0" smtClean="0"/>
              <a:t>设计主板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灯驱动模块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：设计主板七段数码管驱动模块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455025" cy="954405"/>
          </a:xfrm>
        </p:spPr>
        <p:txBody>
          <a:bodyPr>
            <a:normAutofit/>
          </a:bodyPr>
          <a:lstStyle/>
          <a:p>
            <a:r>
              <a:rPr lang="zh-CN" altLang="zh-CN" sz="2800" dirty="0">
                <a:solidFill>
                  <a:schemeClr val="accent2"/>
                </a:solidFill>
              </a:rPr>
              <a:t>设计</a:t>
            </a:r>
            <a:r>
              <a:rPr lang="en-US" altLang="zh-CN" sz="2800" dirty="0">
                <a:solidFill>
                  <a:schemeClr val="accent2"/>
                </a:solidFill>
              </a:rPr>
              <a:t>8</a:t>
            </a:r>
            <a:r>
              <a:rPr lang="zh-CN" altLang="zh-CN" sz="2800" dirty="0">
                <a:solidFill>
                  <a:schemeClr val="accent2"/>
                </a:solidFill>
              </a:rPr>
              <a:t>位带并行输入的</a:t>
            </a:r>
            <a:r>
              <a:rPr lang="zh-CN" altLang="en-US" sz="2800" dirty="0">
                <a:solidFill>
                  <a:schemeClr val="accent2"/>
                </a:solidFill>
              </a:rPr>
              <a:t>右移</a:t>
            </a:r>
            <a:r>
              <a:rPr lang="zh-CN" altLang="zh-CN" sz="2800" dirty="0">
                <a:solidFill>
                  <a:schemeClr val="accent2"/>
                </a:solidFill>
              </a:rPr>
              <a:t>移位寄存器</a:t>
            </a:r>
            <a:endParaRPr lang="zh-CN" altLang="en-US" sz="2800" dirty="0">
              <a:solidFill>
                <a:schemeClr val="accent2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zh-CN" altLang="en-US" dirty="0"/>
              <a:t>新建工程</a:t>
            </a:r>
            <a:endParaRPr lang="en-US" altLang="zh-CN" dirty="0"/>
          </a:p>
          <a:p>
            <a:pPr lvl="1"/>
            <a:r>
              <a:rPr lang="zh-CN" altLang="en-US" dirty="0"/>
              <a:t>工程名称</a:t>
            </a:r>
            <a:r>
              <a:rPr lang="zh-CN" altLang="en-US" dirty="0" smtClean="0"/>
              <a:t>用</a:t>
            </a:r>
            <a:r>
              <a:rPr lang="en-US" altLang="zh-CN" dirty="0" smtClean="0"/>
              <a:t>ShfitReg8b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Top Level Source Type</a:t>
            </a:r>
            <a:r>
              <a:rPr lang="zh-CN" altLang="en-US" dirty="0" smtClean="0"/>
              <a:t>用</a:t>
            </a:r>
            <a:r>
              <a:rPr lang="en-US" altLang="zh-CN" dirty="0" smtClean="0"/>
              <a:t>HDL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用结构化描述设计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波形仿真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激励代码</a:t>
            </a:r>
            <a:endParaRPr lang="zh-CN" altLang="en-US" dirty="0" smtClean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1190357"/>
            <a:ext cx="50405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	initial begin</a:t>
            </a:r>
            <a:endParaRPr lang="en-US" altLang="zh-CN" sz="2400" dirty="0"/>
          </a:p>
          <a:p>
            <a:r>
              <a:rPr lang="en-US" altLang="zh-CN" sz="2400" dirty="0"/>
              <a:t>		// Initialize Inputs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clk</a:t>
            </a:r>
            <a:r>
              <a:rPr lang="en-US" altLang="zh-CN" sz="2400" dirty="0"/>
              <a:t> = 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smtClean="0"/>
              <a:t>L </a:t>
            </a:r>
            <a:r>
              <a:rPr lang="en-US" altLang="zh-CN" sz="2400" dirty="0"/>
              <a:t>= 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s_in</a:t>
            </a:r>
            <a:r>
              <a:rPr lang="en-US" altLang="zh-CN" sz="2400" dirty="0"/>
              <a:t> = 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p_in</a:t>
            </a:r>
            <a:r>
              <a:rPr lang="en-US" altLang="zh-CN" sz="2400" dirty="0"/>
              <a:t> = 0;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smtClean="0"/>
              <a:t>#</a:t>
            </a:r>
            <a:r>
              <a:rPr lang="en-US" altLang="zh-CN" sz="2400" dirty="0"/>
              <a:t>100;</a:t>
            </a:r>
            <a:endParaRPr lang="en-US" altLang="zh-CN" sz="2400" dirty="0"/>
          </a:p>
          <a:p>
            <a:r>
              <a:rPr lang="en-US" altLang="zh-CN" sz="2400" dirty="0"/>
              <a:t>        </a:t>
            </a:r>
            <a:endParaRPr lang="en-US" altLang="zh-CN" sz="2400" dirty="0"/>
          </a:p>
          <a:p>
            <a:r>
              <a:rPr lang="en-US" altLang="zh-CN" sz="2400" dirty="0"/>
              <a:t>		// Add stimulus here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smtClean="0"/>
              <a:t>S_L </a:t>
            </a:r>
            <a:r>
              <a:rPr lang="en-US" altLang="zh-CN" sz="2400" dirty="0"/>
              <a:t>= 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s_in</a:t>
            </a:r>
            <a:r>
              <a:rPr lang="en-US" altLang="zh-CN" sz="2400" dirty="0"/>
              <a:t> = 1;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p_in</a:t>
            </a:r>
            <a:r>
              <a:rPr lang="en-US" altLang="zh-CN" sz="2400" dirty="0"/>
              <a:t> =0;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4283968" y="1196752"/>
            <a:ext cx="48245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		#200;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smtClean="0"/>
              <a:t>S_L </a:t>
            </a:r>
            <a:r>
              <a:rPr lang="en-US" altLang="zh-CN" sz="2400" dirty="0"/>
              <a:t>= 1;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s_in</a:t>
            </a:r>
            <a:r>
              <a:rPr lang="en-US" altLang="zh-CN" sz="2400" dirty="0"/>
              <a:t> = 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p_in</a:t>
            </a:r>
            <a:r>
              <a:rPr lang="en-US" altLang="zh-CN" sz="2400" dirty="0"/>
              <a:t> = 8'b0101_0101;</a:t>
            </a:r>
            <a:endParaRPr lang="en-US" altLang="zh-CN" sz="2400" dirty="0"/>
          </a:p>
          <a:p>
            <a:r>
              <a:rPr lang="en-US" altLang="zh-CN" sz="2400" dirty="0"/>
              <a:t>		#500;</a:t>
            </a:r>
            <a:endParaRPr lang="en-US" altLang="zh-CN" sz="2400" dirty="0"/>
          </a:p>
          <a:p>
            <a:r>
              <a:rPr lang="en-US" altLang="zh-CN" sz="2400" dirty="0"/>
              <a:t>	end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endParaRPr lang="en-US" altLang="zh-CN" sz="2400" dirty="0"/>
          </a:p>
          <a:p>
            <a:r>
              <a:rPr lang="en-US" altLang="zh-CN" sz="2400" dirty="0"/>
              <a:t>	always begin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clk</a:t>
            </a:r>
            <a:r>
              <a:rPr lang="en-US" altLang="zh-CN" sz="2400" dirty="0"/>
              <a:t> = 0; #20;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en-US" altLang="zh-CN" sz="2400" dirty="0" err="1"/>
              <a:t>clk</a:t>
            </a:r>
            <a:r>
              <a:rPr lang="en-US" altLang="zh-CN" sz="2400" dirty="0"/>
              <a:t> = 1; #20;</a:t>
            </a:r>
            <a:endParaRPr lang="en-US" altLang="zh-CN" sz="2400" dirty="0"/>
          </a:p>
          <a:p>
            <a:r>
              <a:rPr lang="en-US" altLang="zh-CN" sz="2400" dirty="0"/>
              <a:t>	end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仿真</a:t>
            </a:r>
            <a:r>
              <a:rPr lang="zh-CN" altLang="en-US" dirty="0" smtClean="0">
                <a:solidFill>
                  <a:schemeClr val="accent2"/>
                </a:solidFill>
              </a:rPr>
              <a:t>波形输出</a:t>
            </a:r>
            <a:endParaRPr lang="zh-CN" altLang="en-US" dirty="0" smtClean="0">
              <a:solidFill>
                <a:schemeClr val="accent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52613"/>
            <a:ext cx="8886919" cy="337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509520" cy="95436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设计主板</a:t>
            </a:r>
            <a:r>
              <a:rPr lang="en-US" altLang="zh-CN" dirty="0" smtClean="0">
                <a:solidFill>
                  <a:schemeClr val="accent2"/>
                </a:solidFill>
              </a:rPr>
              <a:t>LED</a:t>
            </a:r>
            <a:r>
              <a:rPr lang="zh-CN" altLang="en-US" dirty="0" smtClean="0">
                <a:solidFill>
                  <a:schemeClr val="accent2"/>
                </a:solidFill>
              </a:rPr>
              <a:t>灯驱动模块 </a:t>
            </a:r>
            <a:endParaRPr lang="zh-CN" altLang="en-US" dirty="0" smtClean="0">
              <a:solidFill>
                <a:schemeClr val="accent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新建工程</a:t>
            </a:r>
            <a:endParaRPr lang="en-US" altLang="zh-CN" dirty="0"/>
          </a:p>
          <a:p>
            <a:pPr lvl="1"/>
            <a:r>
              <a:rPr lang="zh-CN" altLang="en-US" dirty="0"/>
              <a:t>工程名称</a:t>
            </a:r>
            <a:r>
              <a:rPr lang="zh-CN" altLang="en-US" dirty="0" smtClean="0"/>
              <a:t>用</a:t>
            </a:r>
            <a:r>
              <a:rPr lang="en-US" altLang="zh-CN" dirty="0" smtClean="0"/>
              <a:t>LEDP2S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Top Level Source Type</a:t>
            </a:r>
            <a:r>
              <a:rPr lang="zh-CN" altLang="en-US" dirty="0" smtClean="0"/>
              <a:t>用</a:t>
            </a:r>
            <a:r>
              <a:rPr lang="en-US" altLang="zh-CN" dirty="0" smtClean="0"/>
              <a:t>HDL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用结构化描述设计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调用</a:t>
            </a:r>
            <a:r>
              <a:rPr lang="en-US" altLang="zh-CN" dirty="0" err="1" smtClean="0"/>
              <a:t>CreatNumber</a:t>
            </a:r>
            <a:r>
              <a:rPr lang="zh-CN" altLang="en-US" dirty="0" smtClean="0"/>
              <a:t>模块，用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位七段数码管设置</a:t>
            </a:r>
            <a:r>
              <a:rPr lang="en-US" altLang="zh-CN" dirty="0" smtClean="0"/>
              <a:t>16</a:t>
            </a:r>
            <a:r>
              <a:rPr lang="zh-CN" altLang="en-US" dirty="0" smtClean="0"/>
              <a:t>位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灯的初值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调用显示模块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改造</a:t>
            </a:r>
            <a:r>
              <a:rPr lang="en-US" altLang="zh-CN" dirty="0" smtClean="0"/>
              <a:t>ShfitReg8b</a:t>
            </a:r>
            <a:r>
              <a:rPr lang="zh-CN" altLang="en-US" dirty="0" smtClean="0"/>
              <a:t>模块，设计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灯驱动模块</a:t>
            </a:r>
            <a:r>
              <a:rPr lang="en-US" altLang="zh-CN" dirty="0" smtClean="0"/>
              <a:t>LED_DRV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839075" cy="95440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</a:rPr>
              <a:t>设计主板</a:t>
            </a:r>
            <a:r>
              <a:rPr lang="en-US" altLang="zh-CN" sz="3200" dirty="0">
                <a:solidFill>
                  <a:schemeClr val="accent2"/>
                </a:solidFill>
              </a:rPr>
              <a:t>LED</a:t>
            </a:r>
            <a:r>
              <a:rPr lang="zh-CN" altLang="en-US" sz="3200" dirty="0">
                <a:solidFill>
                  <a:schemeClr val="accent2"/>
                </a:solidFill>
              </a:rPr>
              <a:t>灯驱动模块（</a:t>
            </a:r>
            <a:r>
              <a:rPr lang="en-US" altLang="zh-CN" sz="3200" dirty="0" smtClean="0">
                <a:solidFill>
                  <a:schemeClr val="accent2"/>
                </a:solidFill>
              </a:rPr>
              <a:t>2</a:t>
            </a:r>
            <a:r>
              <a:rPr lang="zh-CN" altLang="en-US" sz="3200" dirty="0" smtClean="0">
                <a:solidFill>
                  <a:schemeClr val="accent2"/>
                </a:solidFill>
              </a:rPr>
              <a:t>）</a:t>
            </a:r>
            <a:endParaRPr lang="zh-CN" altLang="en-US" sz="3200" dirty="0" smtClean="0">
              <a:solidFill>
                <a:schemeClr val="accent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下载验证</a:t>
            </a:r>
            <a:endParaRPr lang="en-US" altLang="zh-CN" dirty="0"/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[0]</a:t>
            </a:r>
            <a:r>
              <a:rPr lang="zh-CN" altLang="en-US" dirty="0" smtClean="0"/>
              <a:t>到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[3]</a:t>
            </a:r>
            <a:r>
              <a:rPr lang="zh-CN" altLang="en-US" dirty="0" smtClean="0"/>
              <a:t>作为自增按键，设置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位七段数码管的初值</a:t>
            </a:r>
            <a:endParaRPr lang="en-US" altLang="zh-CN" dirty="0" smtClean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SW[15]</a:t>
            </a:r>
            <a:r>
              <a:rPr lang="zh-CN" altLang="en-US" dirty="0"/>
              <a:t>控制将</a:t>
            </a:r>
            <a:r>
              <a:rPr lang="en-US" altLang="zh-CN" dirty="0"/>
              <a:t>4</a:t>
            </a:r>
            <a:r>
              <a:rPr lang="zh-CN" altLang="en-US" dirty="0"/>
              <a:t>位七段数码管的数据输出到</a:t>
            </a:r>
            <a:r>
              <a:rPr lang="en-US" altLang="zh-CN" dirty="0"/>
              <a:t>LED</a:t>
            </a:r>
            <a:r>
              <a:rPr lang="zh-CN" altLang="en-US" dirty="0"/>
              <a:t>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509520" cy="954360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accent2"/>
                </a:solidFill>
              </a:rPr>
              <a:t>设计主板七段数码管驱动模块</a:t>
            </a:r>
            <a:endParaRPr lang="zh-CN" altLang="en-US" sz="3200" dirty="0">
              <a:solidFill>
                <a:schemeClr val="accent2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zh-CN" altLang="en-US" dirty="0"/>
              <a:t>新建工程</a:t>
            </a:r>
            <a:endParaRPr lang="en-US" altLang="zh-CN" dirty="0"/>
          </a:p>
          <a:p>
            <a:pPr lvl="1"/>
            <a:r>
              <a:rPr lang="zh-CN" altLang="en-US" dirty="0"/>
              <a:t>工程名称</a:t>
            </a:r>
            <a:r>
              <a:rPr lang="zh-CN" altLang="en-US" dirty="0" smtClean="0"/>
              <a:t>用</a:t>
            </a:r>
            <a:r>
              <a:rPr lang="en-US" altLang="zh-CN" dirty="0" smtClean="0"/>
              <a:t>SEGP2S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Top Level Source Type</a:t>
            </a:r>
            <a:r>
              <a:rPr lang="zh-CN" altLang="en-US" dirty="0" smtClean="0"/>
              <a:t>用</a:t>
            </a:r>
            <a:r>
              <a:rPr lang="en-US" altLang="zh-CN" dirty="0" smtClean="0"/>
              <a:t>HDL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用结构化描述设计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改造</a:t>
            </a:r>
            <a:r>
              <a:rPr lang="en-US" altLang="zh-CN" dirty="0" smtClean="0"/>
              <a:t>ShfitReg8b</a:t>
            </a:r>
            <a:r>
              <a:rPr lang="zh-CN" altLang="en-US" dirty="0" smtClean="0"/>
              <a:t>模块，设计主板七段数码管驱动模块</a:t>
            </a:r>
            <a:r>
              <a:rPr lang="en-US" altLang="zh-CN" dirty="0" smtClean="0"/>
              <a:t>SEG_DRV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调用</a:t>
            </a:r>
            <a:r>
              <a:rPr lang="en-US" altLang="zh-CN" dirty="0" smtClean="0"/>
              <a:t>MyMC14495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调用显示模块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63865" cy="95440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</a:rPr>
              <a:t>设计</a:t>
            </a:r>
            <a:r>
              <a:rPr lang="zh-CN" altLang="en-US" sz="3200" dirty="0" smtClean="0">
                <a:solidFill>
                  <a:schemeClr val="accent2"/>
                </a:solidFill>
              </a:rPr>
              <a:t>主板七段数码管驱动模块</a:t>
            </a:r>
            <a:r>
              <a:rPr lang="en-US" altLang="zh-CN" sz="3200" dirty="0" smtClean="0">
                <a:solidFill>
                  <a:schemeClr val="accent2"/>
                </a:solidFill>
              </a:rPr>
              <a:t>(2)</a:t>
            </a:r>
            <a:endParaRPr lang="en-US" altLang="zh-CN" sz="3200" dirty="0" smtClean="0">
              <a:solidFill>
                <a:schemeClr val="accent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下载</a:t>
            </a:r>
            <a:r>
              <a:rPr lang="zh-CN" altLang="en-US" dirty="0" smtClean="0"/>
              <a:t>验证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将主板七段数码管设成显示“</a:t>
            </a:r>
            <a:r>
              <a:rPr lang="en-US" altLang="zh-CN" dirty="0" smtClean="0"/>
              <a:t>01234567</a:t>
            </a:r>
            <a:r>
              <a:rPr lang="zh-CN" altLang="en-US" dirty="0" smtClean="0"/>
              <a:t>”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装有</a:t>
            </a:r>
            <a:r>
              <a:rPr lang="en-US" altLang="zh-CN" dirty="0" smtClean="0"/>
              <a:t>Xilinx ISE 14.7</a:t>
            </a:r>
            <a:r>
              <a:rPr lang="zh-CN" altLang="en-US" dirty="0" smtClean="0"/>
              <a:t>的计算机</a:t>
            </a:r>
            <a:r>
              <a:rPr lang="en-US" altLang="zh-CN" dirty="0"/>
              <a:t>	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SWORD</a:t>
            </a:r>
            <a:r>
              <a:rPr lang="zh-CN" altLang="en-US" dirty="0" smtClean="0"/>
              <a:t>开发板</a:t>
            </a:r>
            <a:r>
              <a:rPr lang="en-US" altLang="zh-CN" dirty="0" smtClean="0"/>
              <a:t>					1</a:t>
            </a:r>
            <a:r>
              <a:rPr lang="zh-CN" altLang="en-US" dirty="0"/>
              <a:t>套</a:t>
            </a:r>
            <a:endParaRPr lang="zh-CN" altLang="en-US" dirty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材料</a:t>
            </a:r>
            <a:endParaRPr lang="zh-CN" altLang="en-US" dirty="0"/>
          </a:p>
          <a:p>
            <a:pPr lvl="1"/>
            <a:r>
              <a:rPr lang="zh-CN" altLang="en-US" dirty="0" smtClean="0"/>
              <a:t>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 SEG_DRV代码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995" y="1412875"/>
            <a:ext cx="6934200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4490" y="4502150"/>
            <a:ext cx="7419975" cy="18573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HexTo8SEG</a:t>
            </a:r>
            <a:r>
              <a:rPr lang="zh-CN" altLang="en-US" dirty="0" smtClean="0"/>
              <a:t>模块结构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9" y="1215685"/>
            <a:ext cx="5688632" cy="3193028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11560" y="2204864"/>
            <a:ext cx="720080" cy="18002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183300" y="3573016"/>
            <a:ext cx="972108" cy="14401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699792" y="4941168"/>
            <a:ext cx="12961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形标注 10"/>
          <p:cNvSpPr/>
          <p:nvPr/>
        </p:nvSpPr>
        <p:spPr>
          <a:xfrm>
            <a:off x="6948264" y="3762164"/>
            <a:ext cx="2010728" cy="576064"/>
          </a:xfrm>
          <a:prstGeom prst="wedgeEllipseCallout">
            <a:avLst>
              <a:gd name="adj1" fmla="val -218683"/>
              <a:gd name="adj2" fmla="val 1609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什么用途？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应输入什么？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P2S</a:t>
            </a:r>
            <a:r>
              <a:rPr lang="zh-CN" altLang="en-US"/>
              <a:t>程序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3940" y="1081405"/>
            <a:ext cx="6315710" cy="3804920"/>
          </a:xfrm>
          <a:prstGeom prst="rect">
            <a:avLst/>
          </a:prstGeom>
        </p:spPr>
      </p:pic>
      <p:graphicFrame>
        <p:nvGraphicFramePr>
          <p:cNvPr id="3" name="对象 2"/>
          <p:cNvGraphicFramePr/>
          <p:nvPr/>
        </p:nvGraphicFramePr>
        <p:xfrm>
          <a:off x="323850" y="4886325"/>
          <a:ext cx="8264525" cy="1452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8258175" imgH="2638425" progId="Paint.Picture">
                  <p:embed/>
                </p:oleObj>
              </mc:Choice>
              <mc:Fallback>
                <p:oleObj name="" r:id="rId2" imgW="8258175" imgH="26384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3850" y="4886325"/>
                        <a:ext cx="8264525" cy="1452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72</a:t>
            </a:r>
            <a:r>
              <a:rPr lang="zh-CN" altLang="en-US" dirty="0" smtClean="0">
                <a:sym typeface="+mn-ea"/>
              </a:rPr>
              <a:t>位右移移位寄存器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772920"/>
            <a:ext cx="5060315" cy="3762375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64480" y="2420620"/>
          <a:ext cx="3469005" cy="2242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Visio" r:id="rId2" imgW="3416300" imgH="2209800" progId="Visio.Drawing.11">
                  <p:embed/>
                </p:oleObj>
              </mc:Choice>
              <mc:Fallback>
                <p:oleObj name="Visio" r:id="rId2" imgW="3416300" imgH="2209800" progId="Visio.Drawing.11">
                  <p:embed/>
                  <p:pic>
                    <p:nvPicPr>
                      <p:cNvPr id="0" name="并行输入逻辑电路图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480" y="2420620"/>
                        <a:ext cx="3469005" cy="22428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p>
            <a:pPr fontAlgn="auto"/>
            <a:r>
              <a:rPr lang="zh-CN" altLang="en-US" strike="noStrike" noProof="1"/>
              <a:t>实验室规章制度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20000"/>
          </a:bodyPr>
          <a:p>
            <a:pPr marL="0" indent="0" fontAlgn="auto">
              <a:buNone/>
            </a:pPr>
            <a:r>
              <a:rPr lang="en-US" altLang="zh-CN" strike="noStrike" noProof="1"/>
              <a:t>1.</a:t>
            </a:r>
            <a:r>
              <a:rPr lang="zh-CN" altLang="en-US" strike="noStrike" noProof="1"/>
              <a:t>不能在实验室内吃零食和就餐。订餐请到走道上就餐。</a:t>
            </a:r>
            <a:endParaRPr lang="zh-CN" altLang="en-US" strike="noStrike" noProof="1"/>
          </a:p>
          <a:p>
            <a:pPr marL="0" indent="0" fontAlgn="auto">
              <a:buNone/>
            </a:pPr>
            <a:r>
              <a:rPr lang="en-US" altLang="zh-CN" strike="noStrike" noProof="1"/>
              <a:t>2.</a:t>
            </a:r>
            <a:r>
              <a:rPr lang="zh-CN" altLang="en-US" strike="noStrike" noProof="1"/>
              <a:t>实验结束时请关闭电脑主机电源，勿关显示器电源，后面实验同学以为电脑坏了。</a:t>
            </a:r>
            <a:endParaRPr lang="zh-CN" altLang="en-US" strike="noStrike" noProof="1"/>
          </a:p>
          <a:p>
            <a:pPr marL="0" indent="0" fontAlgn="auto">
              <a:buNone/>
            </a:pPr>
            <a:r>
              <a:rPr lang="en-US" altLang="zh-CN" strike="noStrike" noProof="1"/>
              <a:t>3.</a:t>
            </a:r>
            <a:r>
              <a:rPr lang="en-US" altLang="zh-CN" strike="noStrike" noProof="1">
                <a:sym typeface="+mn-ea"/>
              </a:rPr>
              <a:t>Sword</a:t>
            </a:r>
            <a:r>
              <a:rPr lang="zh-CN" altLang="en-US" strike="noStrike" noProof="1">
                <a:sym typeface="+mn-ea"/>
              </a:rPr>
              <a:t>实验箱</a:t>
            </a:r>
            <a:r>
              <a:rPr lang="zh-CN" altLang="en-US" strike="noStrike" noProof="1"/>
              <a:t>的盖子不要合上，</a:t>
            </a:r>
            <a:r>
              <a:rPr lang="zh-CN" altLang="en-US" strike="noStrike" noProof="1">
                <a:sym typeface="+mn-ea"/>
              </a:rPr>
              <a:t>关闭各种仪器的电源。导线放实验箱内。</a:t>
            </a:r>
            <a:endParaRPr lang="zh-CN" altLang="en-US" strike="noStrike" noProof="1"/>
          </a:p>
          <a:p>
            <a:pPr marL="0" indent="0" fontAlgn="auto">
              <a:buNone/>
            </a:pPr>
            <a:r>
              <a:rPr lang="en-US" altLang="zh-CN" strike="noStrike" noProof="1"/>
              <a:t>4.</a:t>
            </a:r>
            <a:r>
              <a:rPr lang="zh-CN" altLang="en-US" strike="noStrike" noProof="1">
                <a:sym typeface="+mn-ea"/>
              </a:rPr>
              <a:t>实验结束后请整理好椅子，实验签到需写上</a:t>
            </a:r>
            <a:r>
              <a:rPr lang="en-US" altLang="zh-CN" strike="noStrike" noProof="1">
                <a:sym typeface="+mn-ea"/>
              </a:rPr>
              <a:t>Sword</a:t>
            </a:r>
            <a:r>
              <a:rPr lang="zh-CN" altLang="en-US" strike="noStrike" noProof="1">
                <a:sym typeface="+mn-ea"/>
              </a:rPr>
              <a:t>实验箱号。</a:t>
            </a:r>
            <a:endParaRPr lang="zh-CN" altLang="en-US" strike="noStrike" noProof="1"/>
          </a:p>
        </p:txBody>
      </p:sp>
      <p:pic>
        <p:nvPicPr>
          <p:cNvPr id="3891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813" y="4627563"/>
            <a:ext cx="2422525" cy="217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000"/>
            <a:ext cx="2441575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138"/>
            <a:ext cx="2849563" cy="2138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任务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zh-CN" dirty="0"/>
              <a:t>设计</a:t>
            </a:r>
            <a:r>
              <a:rPr lang="en-US" altLang="zh-CN" dirty="0"/>
              <a:t>8</a:t>
            </a:r>
            <a:r>
              <a:rPr lang="zh-CN" altLang="zh-CN" dirty="0"/>
              <a:t>位带并行输入的</a:t>
            </a:r>
            <a:r>
              <a:rPr lang="zh-CN" altLang="en-US" dirty="0"/>
              <a:t>右移</a:t>
            </a:r>
            <a:r>
              <a:rPr lang="zh-CN" altLang="zh-CN" dirty="0"/>
              <a:t>移位寄存器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任务</a:t>
            </a:r>
            <a:r>
              <a:rPr lang="en-US" altLang="zh-CN" dirty="0"/>
              <a:t>2</a:t>
            </a:r>
            <a:r>
              <a:rPr lang="zh-CN" altLang="en-US" dirty="0"/>
              <a:t>：设计主板</a:t>
            </a:r>
            <a:r>
              <a:rPr lang="en-US" altLang="zh-CN" dirty="0"/>
              <a:t>LED</a:t>
            </a:r>
            <a:r>
              <a:rPr lang="zh-CN" altLang="en-US" dirty="0"/>
              <a:t>灯驱动模块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任务</a:t>
            </a:r>
            <a:r>
              <a:rPr lang="en-US" altLang="zh-CN" dirty="0"/>
              <a:t>3</a:t>
            </a:r>
            <a:r>
              <a:rPr lang="zh-CN" altLang="en-US" dirty="0"/>
              <a:t>：设计主板七段数码管驱动模块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移位寄存器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/>
              <a:t>带并行</a:t>
            </a:r>
            <a:r>
              <a:rPr lang="zh-CN" altLang="zh-CN" dirty="0" smtClean="0"/>
              <a:t>输入</a:t>
            </a:r>
            <a:r>
              <a:rPr lang="zh-CN" altLang="en-US" dirty="0" smtClean="0"/>
              <a:t>的移位寄存器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并行－串行转换器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移位寄存器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每</a:t>
            </a:r>
            <a:r>
              <a:rPr lang="zh-CN" altLang="en-US" dirty="0"/>
              <a:t>来一个时钟脉冲，寄存器中的数据按顺序向左或向右移动一位</a:t>
            </a:r>
            <a:endParaRPr lang="zh-CN" altLang="en-US" dirty="0"/>
          </a:p>
          <a:p>
            <a:pPr lvl="1"/>
            <a:r>
              <a:rPr lang="zh-CN" altLang="en-US" dirty="0"/>
              <a:t>必须采用主从触发器或边沿触发器</a:t>
            </a:r>
            <a:endParaRPr lang="zh-CN" altLang="en-US" dirty="0"/>
          </a:p>
          <a:p>
            <a:pPr lvl="1"/>
            <a:r>
              <a:rPr lang="zh-CN" altLang="en-US" dirty="0"/>
              <a:t>不能</a:t>
            </a:r>
            <a:r>
              <a:rPr lang="zh-CN" altLang="en-US" dirty="0" smtClean="0"/>
              <a:t>采用锁存器</a:t>
            </a:r>
            <a:endParaRPr lang="zh-CN" altLang="en-US" dirty="0"/>
          </a:p>
          <a:p>
            <a:r>
              <a:rPr lang="zh-CN" altLang="en-US" dirty="0"/>
              <a:t>数据移动方式：左移、</a:t>
            </a:r>
            <a:r>
              <a:rPr lang="zh-CN" altLang="en-US" dirty="0" smtClean="0"/>
              <a:t>右移、循环移位</a:t>
            </a:r>
            <a:endParaRPr lang="zh-CN" altLang="en-US" dirty="0"/>
          </a:p>
          <a:p>
            <a:r>
              <a:rPr lang="zh-CN" altLang="en-US" dirty="0"/>
              <a:t>数据输入输出方式</a:t>
            </a:r>
            <a:endParaRPr lang="zh-CN" altLang="en-US" dirty="0"/>
          </a:p>
          <a:p>
            <a:pPr lvl="1"/>
            <a:r>
              <a:rPr lang="zh-CN" altLang="en-US" dirty="0"/>
              <a:t>串行输入，串行输出</a:t>
            </a:r>
            <a:endParaRPr lang="zh-CN" altLang="en-US" dirty="0"/>
          </a:p>
          <a:p>
            <a:pPr lvl="1"/>
            <a:r>
              <a:rPr lang="zh-CN" altLang="en-US" dirty="0"/>
              <a:t>串行输入，并行输出</a:t>
            </a:r>
            <a:endParaRPr lang="zh-CN" altLang="en-US" dirty="0"/>
          </a:p>
          <a:p>
            <a:pPr lvl="1"/>
            <a:r>
              <a:rPr lang="zh-CN" altLang="en-US" dirty="0"/>
              <a:t>并行输入，串行输出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串行输入右移移位寄存器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12776"/>
            <a:ext cx="8507288" cy="4525963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D</a:t>
            </a:r>
            <a:r>
              <a:rPr lang="zh-CN" altLang="en-US" dirty="0" smtClean="0"/>
              <a:t>触发器构成</a:t>
            </a:r>
            <a:r>
              <a:rPr lang="zh-CN" altLang="en-US" dirty="0"/>
              <a:t>串行输入</a:t>
            </a:r>
            <a:r>
              <a:rPr lang="zh-CN" altLang="en-US" dirty="0" smtClean="0"/>
              <a:t>的右移移位寄存器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31800" y="2706688"/>
          <a:ext cx="810101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Visio" r:id="rId1" imgW="1784985" imgH="580390" progId="Visio.Drawing.11">
                  <p:embed/>
                </p:oleObj>
              </mc:Choice>
              <mc:Fallback>
                <p:oleObj name="Visio" r:id="rId1" imgW="1784985" imgH="580390" progId="Visio.Drawing.11">
                  <p:embed/>
                  <p:pic>
                    <p:nvPicPr>
                      <p:cNvPr id="0" name="串行输入逻辑电路图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2706688"/>
                        <a:ext cx="810101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循环右移移位寄存器</a:t>
            </a:r>
            <a:endParaRPr lang="zh-CN" altLang="en-US" dirty="0"/>
          </a:p>
        </p:txBody>
      </p:sp>
      <p:graphicFrame>
        <p:nvGraphicFramePr>
          <p:cNvPr id="102" name="对象 101"/>
          <p:cNvGraphicFramePr>
            <a:graphicFrameLocks noChangeAspect="1"/>
          </p:cNvGraphicFramePr>
          <p:nvPr/>
        </p:nvGraphicFramePr>
        <p:xfrm>
          <a:off x="467544" y="2276872"/>
          <a:ext cx="810101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Visio" r:id="rId1" imgW="1784985" imgH="580390" progId="Visio.Drawing.11">
                  <p:embed/>
                </p:oleObj>
              </mc:Choice>
              <mc:Fallback>
                <p:oleObj name="Visio" r:id="rId1" imgW="1784985" imgH="580390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276872"/>
                        <a:ext cx="810101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4645</Words>
  <Application>WPS 演示</Application>
  <PresentationFormat>全屏显示(4:3)</PresentationFormat>
  <Paragraphs>508</Paragraphs>
  <Slides>45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45</vt:i4>
      </vt:variant>
    </vt:vector>
  </HeadingPairs>
  <TitlesOfParts>
    <vt:vector size="75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新宋体</vt:lpstr>
      <vt:lpstr>Helvetica</vt:lpstr>
      <vt:lpstr>Arial Unicode MS</vt:lpstr>
      <vt:lpstr>Calibri</vt:lpstr>
      <vt:lpstr>Consolas</vt:lpstr>
      <vt:lpstr>Times New Roman</vt:lpstr>
      <vt:lpstr>华文行楷</vt:lpstr>
      <vt:lpstr>Verdana</vt:lpstr>
      <vt:lpstr>自定义设计方案</vt:lpstr>
      <vt:lpstr>实验室PPT模版2013 beta1</vt:lpstr>
      <vt:lpstr>1_自定义设计方案</vt:lpstr>
      <vt:lpstr>Visio.Drawing.11</vt:lpstr>
      <vt:lpstr>Paint.Picture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Paint.Picture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移位寄存器</vt:lpstr>
      <vt:lpstr>串行输入右移移位寄存器</vt:lpstr>
      <vt:lpstr>循环右移移位寄存器</vt:lpstr>
      <vt:lpstr>带并行输入的右移移位寄存器</vt:lpstr>
      <vt:lpstr>带并行输入的8位右移移位寄存器</vt:lpstr>
      <vt:lpstr>并行－串行转换器（1）</vt:lpstr>
      <vt:lpstr>并行－串行转换器（2）</vt:lpstr>
      <vt:lpstr>总结：并行－串行转换器工作过程</vt:lpstr>
      <vt:lpstr>接口说明：主板LED灯</vt:lpstr>
      <vt:lpstr>74LV164A</vt:lpstr>
      <vt:lpstr>74LV164A</vt:lpstr>
      <vt:lpstr>引脚约束：主板LED灯</vt:lpstr>
      <vt:lpstr>LED并行显示模块M6：SPIO</vt:lpstr>
      <vt:lpstr>LED并行显示模块IP核端口信号</vt:lpstr>
      <vt:lpstr>接口说明：主板七段数码管</vt:lpstr>
      <vt:lpstr>引脚约束：主板LED灯</vt:lpstr>
      <vt:lpstr>七段码显示器IP核M3：SSeg7_Dev</vt:lpstr>
      <vt:lpstr>七段码显示器IP核端口信号</vt:lpstr>
      <vt:lpstr>实验内容与步骤</vt:lpstr>
      <vt:lpstr>设计8位带并行输入的右移移位寄存器</vt:lpstr>
      <vt:lpstr>激励代码</vt:lpstr>
      <vt:lpstr>仿真波形输出</vt:lpstr>
      <vt:lpstr>设计跑马灯应用（1）</vt:lpstr>
      <vt:lpstr>设计跑马灯应用（2）</vt:lpstr>
      <vt:lpstr>Top模块示意</vt:lpstr>
      <vt:lpstr>加分项实验内容与步骤  </vt:lpstr>
      <vt:lpstr>设计8位带并行输入的右移移位寄存器</vt:lpstr>
      <vt:lpstr>激励代码</vt:lpstr>
      <vt:lpstr>仿真波形输出</vt:lpstr>
      <vt:lpstr>设计主板LED灯驱动模块 </vt:lpstr>
      <vt:lpstr>设计主板LED灯驱动模块（2）</vt:lpstr>
      <vt:lpstr>设计主板七段数码管驱动模块</vt:lpstr>
      <vt:lpstr>设计主板七段数码管驱动模块(2)</vt:lpstr>
      <vt:lpstr> SEG_DRV代码</vt:lpstr>
      <vt:lpstr>HexTo8SEG模块结构</vt:lpstr>
      <vt:lpstr>P2S程序</vt:lpstr>
      <vt:lpstr>8位右移移位寄存器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CSTZJU</cp:lastModifiedBy>
  <cp:revision>435</cp:revision>
  <dcterms:created xsi:type="dcterms:W3CDTF">2011-08-03T07:44:00Z</dcterms:created>
  <dcterms:modified xsi:type="dcterms:W3CDTF">2021-12-16T07:36:16Z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042007B8EF884717BD2021A98122813F</vt:lpwstr>
  </property>
</Properties>
</file>